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3.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4.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5.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6.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7.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8.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9.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3"/>
  </p:notesMasterIdLst>
  <p:handoutMasterIdLst>
    <p:handoutMasterId r:id="rId44"/>
  </p:handoutMasterIdLst>
  <p:sldIdLst>
    <p:sldId id="256" r:id="rId2"/>
    <p:sldId id="277" r:id="rId3"/>
    <p:sldId id="290" r:id="rId4"/>
    <p:sldId id="309" r:id="rId5"/>
    <p:sldId id="310" r:id="rId6"/>
    <p:sldId id="311" r:id="rId7"/>
    <p:sldId id="312" r:id="rId8"/>
    <p:sldId id="313" r:id="rId9"/>
    <p:sldId id="303" r:id="rId10"/>
    <p:sldId id="276" r:id="rId11"/>
    <p:sldId id="278" r:id="rId12"/>
    <p:sldId id="257" r:id="rId13"/>
    <p:sldId id="259" r:id="rId14"/>
    <p:sldId id="260" r:id="rId15"/>
    <p:sldId id="258" r:id="rId16"/>
    <p:sldId id="261" r:id="rId17"/>
    <p:sldId id="269" r:id="rId18"/>
    <p:sldId id="262" r:id="rId19"/>
    <p:sldId id="263" r:id="rId20"/>
    <p:sldId id="271" r:id="rId21"/>
    <p:sldId id="267" r:id="rId22"/>
    <p:sldId id="272" r:id="rId23"/>
    <p:sldId id="281" r:id="rId24"/>
    <p:sldId id="264" r:id="rId25"/>
    <p:sldId id="265" r:id="rId26"/>
    <p:sldId id="266" r:id="rId27"/>
    <p:sldId id="270" r:id="rId28"/>
    <p:sldId id="273" r:id="rId29"/>
    <p:sldId id="280" r:id="rId30"/>
    <p:sldId id="275" r:id="rId31"/>
    <p:sldId id="282" r:id="rId32"/>
    <p:sldId id="304" r:id="rId33"/>
    <p:sldId id="284" r:id="rId34"/>
    <p:sldId id="285" r:id="rId35"/>
    <p:sldId id="286" r:id="rId36"/>
    <p:sldId id="287" r:id="rId37"/>
    <p:sldId id="288" r:id="rId38"/>
    <p:sldId id="305" r:id="rId39"/>
    <p:sldId id="289" r:id="rId40"/>
    <p:sldId id="283" r:id="rId41"/>
    <p:sldId id="308"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124" d="100"/>
          <a:sy n="124"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Sheet1!$B$1</c:f>
              <c:strCache>
                <c:ptCount val="1"/>
                <c:pt idx="0">
                  <c:v>Percent</c:v>
                </c:pt>
              </c:strCache>
            </c:strRef>
          </c:tx>
          <c:spPr>
            <a:solidFill>
              <a:schemeClr val="accent1"/>
            </a:solidFill>
            <a:ln>
              <a:noFill/>
            </a:ln>
            <a:effectLst/>
          </c:spPr>
          <c:invertIfNegative val="0"/>
          <c:dLbls>
            <c:dLbl>
              <c:idx val="0"/>
              <c:layout>
                <c:manualLayout>
                  <c:x val="0.38118511913221448"/>
                  <c:y val="-3.177124702144675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3D1-C64A-897E-3FB3B303D45E}"/>
                </c:ext>
              </c:extLst>
            </c:dLbl>
            <c:dLbl>
              <c:idx val="1"/>
              <c:layout>
                <c:manualLayout>
                  <c:x val="0.37792712666099898"/>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3D1-C64A-897E-3FB3B303D45E}"/>
                </c:ext>
              </c:extLst>
            </c:dLbl>
            <c:dLbl>
              <c:idx val="2"/>
              <c:layout>
                <c:manualLayout>
                  <c:x val="0.10099776660768076"/>
                  <c:y val="-3.177124702144617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3D1-C64A-897E-3FB3B303D45E}"/>
                </c:ext>
              </c:extLst>
            </c:dLbl>
            <c:dLbl>
              <c:idx val="3"/>
              <c:layout>
                <c:manualLayout>
                  <c:x val="5.049888330384035E-2"/>
                  <c:y val="-3.17712470214455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3D1-C64A-897E-3FB3B303D45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Extremely easy</c:v>
                </c:pt>
                <c:pt idx="1">
                  <c:v>Somewhat easy</c:v>
                </c:pt>
                <c:pt idx="2">
                  <c:v>Somewhat difficult</c:v>
                </c:pt>
                <c:pt idx="3">
                  <c:v>Extremely difficult</c:v>
                </c:pt>
              </c:strCache>
            </c:strRef>
          </c:cat>
          <c:val>
            <c:numRef>
              <c:f>Sheet1!$B$2:$B$5</c:f>
              <c:numCache>
                <c:formatCode>General</c:formatCode>
                <c:ptCount val="4"/>
                <c:pt idx="0">
                  <c:v>43.8</c:v>
                </c:pt>
                <c:pt idx="1">
                  <c:v>43.8</c:v>
                </c:pt>
                <c:pt idx="2">
                  <c:v>9.6</c:v>
                </c:pt>
                <c:pt idx="3">
                  <c:v>2.7</c:v>
                </c:pt>
              </c:numCache>
            </c:numRef>
          </c:val>
          <c:extLst>
            <c:ext xmlns:c16="http://schemas.microsoft.com/office/drawing/2014/chart" uri="{C3380CC4-5D6E-409C-BE32-E72D297353CC}">
              <c16:uniqueId val="{00000000-DDB7-4846-997E-4809FBADDEAD}"/>
            </c:ext>
          </c:extLst>
        </c:ser>
        <c:dLbls>
          <c:showLegendKey val="0"/>
          <c:showVal val="0"/>
          <c:showCatName val="0"/>
          <c:showSerName val="0"/>
          <c:showPercent val="0"/>
          <c:showBubbleSize val="0"/>
        </c:dLbls>
        <c:gapWidth val="150"/>
        <c:overlap val="100"/>
        <c:axId val="1297414448"/>
        <c:axId val="1297416128"/>
      </c:barChart>
      <c:catAx>
        <c:axId val="1297414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7416128"/>
        <c:crosses val="autoZero"/>
        <c:auto val="1"/>
        <c:lblAlgn val="ctr"/>
        <c:lblOffset val="100"/>
        <c:noMultiLvlLbl val="0"/>
      </c:catAx>
      <c:valAx>
        <c:axId val="129741612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7414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Maybe</c:v>
                </c:pt>
                <c:pt idx="2">
                  <c:v>No</c:v>
                </c:pt>
              </c:strCache>
            </c:strRef>
          </c:cat>
          <c:val>
            <c:numRef>
              <c:f>Sheet1!$B$2:$B$4</c:f>
              <c:numCache>
                <c:formatCode>General</c:formatCode>
                <c:ptCount val="3"/>
                <c:pt idx="0">
                  <c:v>40.799999999999997</c:v>
                </c:pt>
                <c:pt idx="1">
                  <c:v>33.799999999999997</c:v>
                </c:pt>
                <c:pt idx="2">
                  <c:v>25.4</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It depends</c:v>
                </c:pt>
                <c:pt idx="2">
                  <c:v>No</c:v>
                </c:pt>
              </c:strCache>
            </c:strRef>
          </c:cat>
          <c:val>
            <c:numRef>
              <c:f>Sheet1!$B$2:$B$4</c:f>
              <c:numCache>
                <c:formatCode>General</c:formatCode>
                <c:ptCount val="3"/>
                <c:pt idx="0">
                  <c:v>52.6</c:v>
                </c:pt>
                <c:pt idx="1">
                  <c:v>23.7</c:v>
                </c:pt>
                <c:pt idx="2">
                  <c:v>23.7</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3"/>
                <c:pt idx="0">
                  <c:v>yes</c:v>
                </c:pt>
                <c:pt idx="1">
                  <c:v>No</c:v>
                </c:pt>
                <c:pt idx="2">
                  <c:v>Don't know</c:v>
                </c:pt>
              </c:strCache>
            </c:strRef>
          </c:cat>
          <c:val>
            <c:numRef>
              <c:f>Sheet1!$B$2:$B$5</c:f>
              <c:numCache>
                <c:formatCode>General</c:formatCode>
                <c:ptCount val="4"/>
                <c:pt idx="0">
                  <c:v>23.9</c:v>
                </c:pt>
                <c:pt idx="1">
                  <c:v>4.2</c:v>
                </c:pt>
                <c:pt idx="2">
                  <c:v>71.8</c:v>
                </c:pt>
              </c:numCache>
            </c:numRef>
          </c:val>
          <c:extLst>
            <c:ext xmlns:c16="http://schemas.microsoft.com/office/drawing/2014/chart" uri="{C3380CC4-5D6E-409C-BE32-E72D297353CC}">
              <c16:uniqueId val="{00000000-FEC5-6A45-97E2-CDF31A5A7243}"/>
            </c:ext>
          </c:extLst>
        </c:ser>
        <c:dLbls>
          <c:showLegendKey val="0"/>
          <c:showVal val="0"/>
          <c:showCatName val="0"/>
          <c:showSerName val="0"/>
          <c:showPercent val="0"/>
          <c:showBubbleSize val="0"/>
        </c:dLbls>
        <c:gapWidth val="182"/>
        <c:axId val="700424751"/>
        <c:axId val="700426655"/>
      </c:barChart>
      <c:catAx>
        <c:axId val="700424751"/>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0426655"/>
        <c:crosses val="autoZero"/>
        <c:auto val="1"/>
        <c:lblAlgn val="ctr"/>
        <c:lblOffset val="100"/>
        <c:noMultiLvlLbl val="0"/>
      </c:catAx>
      <c:valAx>
        <c:axId val="700426655"/>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0042475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Suportive</c:v>
                </c:pt>
                <c:pt idx="1">
                  <c:v>No opinion</c:v>
                </c:pt>
                <c:pt idx="2">
                  <c:v>Not supportive</c:v>
                </c:pt>
              </c:strCache>
            </c:strRef>
          </c:cat>
          <c:val>
            <c:numRef>
              <c:f>Sheet1!$B$2:$B$4</c:f>
              <c:numCache>
                <c:formatCode>General</c:formatCode>
                <c:ptCount val="3"/>
                <c:pt idx="0">
                  <c:v>62</c:v>
                </c:pt>
                <c:pt idx="1">
                  <c:v>29.6</c:v>
                </c:pt>
                <c:pt idx="2">
                  <c:v>8.5</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Maybe</c:v>
                </c:pt>
                <c:pt idx="2">
                  <c:v>No</c:v>
                </c:pt>
              </c:strCache>
            </c:strRef>
          </c:cat>
          <c:val>
            <c:numRef>
              <c:f>Sheet1!$B$2:$B$4</c:f>
              <c:numCache>
                <c:formatCode>General</c:formatCode>
                <c:ptCount val="3"/>
                <c:pt idx="0">
                  <c:v>61.5</c:v>
                </c:pt>
                <c:pt idx="1">
                  <c:v>24.6</c:v>
                </c:pt>
                <c:pt idx="2">
                  <c:v>13.8</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Very concerned</c:v>
                </c:pt>
                <c:pt idx="1">
                  <c:v>Somewhat concerned</c:v>
                </c:pt>
                <c:pt idx="2">
                  <c:v>Not concerned at all</c:v>
                </c:pt>
              </c:strCache>
            </c:strRef>
          </c:cat>
          <c:val>
            <c:numRef>
              <c:f>Sheet1!$B$2:$B$4</c:f>
              <c:numCache>
                <c:formatCode>General</c:formatCode>
                <c:ptCount val="3"/>
                <c:pt idx="0">
                  <c:v>30.1</c:v>
                </c:pt>
                <c:pt idx="1">
                  <c:v>45.2</c:v>
                </c:pt>
                <c:pt idx="2">
                  <c:v>24.7</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Important</c:v>
                </c:pt>
                <c:pt idx="1">
                  <c:v>Not sure</c:v>
                </c:pt>
                <c:pt idx="2">
                  <c:v>Not important at all</c:v>
                </c:pt>
              </c:strCache>
            </c:strRef>
          </c:cat>
          <c:val>
            <c:numRef>
              <c:f>Sheet1!$B$2:$B$4</c:f>
              <c:numCache>
                <c:formatCode>General</c:formatCode>
                <c:ptCount val="3"/>
                <c:pt idx="0">
                  <c:v>90.3</c:v>
                </c:pt>
                <c:pt idx="1">
                  <c:v>6.9</c:v>
                </c:pt>
                <c:pt idx="2">
                  <c:v>2.8</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Very satisfied</c:v>
                </c:pt>
                <c:pt idx="1">
                  <c:v>Satisfied</c:v>
                </c:pt>
                <c:pt idx="2">
                  <c:v>Dissatisfied</c:v>
                </c:pt>
              </c:strCache>
            </c:strRef>
          </c:cat>
          <c:val>
            <c:numRef>
              <c:f>Sheet1!$B$2:$B$4</c:f>
              <c:numCache>
                <c:formatCode>General</c:formatCode>
                <c:ptCount val="3"/>
                <c:pt idx="0">
                  <c:v>26.6</c:v>
                </c:pt>
                <c:pt idx="1">
                  <c:v>62.5</c:v>
                </c:pt>
                <c:pt idx="2">
                  <c:v>10.9</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Always</c:v>
                </c:pt>
                <c:pt idx="1">
                  <c:v>Sometimes</c:v>
                </c:pt>
                <c:pt idx="2">
                  <c:v>Never</c:v>
                </c:pt>
              </c:strCache>
            </c:strRef>
          </c:cat>
          <c:val>
            <c:numRef>
              <c:f>Sheet1!$B$2:$B$4</c:f>
              <c:numCache>
                <c:formatCode>General</c:formatCode>
                <c:ptCount val="3"/>
                <c:pt idx="0">
                  <c:v>1.4</c:v>
                </c:pt>
                <c:pt idx="1">
                  <c:v>22.5</c:v>
                </c:pt>
                <c:pt idx="2">
                  <c:v>76.099999999999994</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Have not had a need</c:v>
                </c:pt>
                <c:pt idx="2">
                  <c:v>No</c:v>
                </c:pt>
              </c:strCache>
            </c:strRef>
          </c:cat>
          <c:val>
            <c:numRef>
              <c:f>Sheet1!$B$2:$B$4</c:f>
              <c:numCache>
                <c:formatCode>General</c:formatCode>
                <c:ptCount val="3"/>
                <c:pt idx="0">
                  <c:v>43.7</c:v>
                </c:pt>
                <c:pt idx="1">
                  <c:v>56.6</c:v>
                </c:pt>
                <c:pt idx="2">
                  <c:v>0</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Sheet1!$B$1</c:f>
              <c:strCache>
                <c:ptCount val="1"/>
                <c:pt idx="0">
                  <c:v>Percent</c:v>
                </c:pt>
              </c:strCache>
            </c:strRef>
          </c:tx>
          <c:spPr>
            <a:solidFill>
              <a:schemeClr val="accent1"/>
            </a:solidFill>
            <a:ln>
              <a:noFill/>
            </a:ln>
            <a:effectLst/>
          </c:spPr>
          <c:invertIfNegative val="0"/>
          <c:dLbls>
            <c:dLbl>
              <c:idx val="0"/>
              <c:layout>
                <c:manualLayout>
                  <c:x val="0.30625129229425779"/>
                  <c:y val="-3.177124702144675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D86-EC41-8335-8738801B33CD}"/>
                </c:ext>
              </c:extLst>
            </c:dLbl>
            <c:dLbl>
              <c:idx val="1"/>
              <c:layout>
                <c:manualLayout>
                  <c:x val="0.34860519442005938"/>
                  <c:y val="6.3542494042891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D86-EC41-8335-8738801B33CD}"/>
                </c:ext>
              </c:extLst>
            </c:dLbl>
            <c:dLbl>
              <c:idx val="2"/>
              <c:layout>
                <c:manualLayout>
                  <c:x val="7.9820815544779947E-2"/>
                  <c:y val="-5.824661333613595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D86-EC41-8335-8738801B33CD}"/>
                </c:ext>
              </c:extLst>
            </c:dLbl>
            <c:dLbl>
              <c:idx val="3"/>
              <c:layout>
                <c:manualLayout>
                  <c:x val="4.5611894597017089E-2"/>
                  <c:y val="3.17712470214455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D86-EC41-8335-8738801B33C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Extremely easy</c:v>
                </c:pt>
                <c:pt idx="1">
                  <c:v>Somewhat easy</c:v>
                </c:pt>
                <c:pt idx="2">
                  <c:v>Somewhat difficult</c:v>
                </c:pt>
                <c:pt idx="3">
                  <c:v>Extremely difficult</c:v>
                </c:pt>
              </c:strCache>
            </c:strRef>
          </c:cat>
          <c:val>
            <c:numRef>
              <c:f>Sheet1!$B$2:$B$5</c:f>
              <c:numCache>
                <c:formatCode>General</c:formatCode>
                <c:ptCount val="4"/>
                <c:pt idx="0">
                  <c:v>41.2</c:v>
                </c:pt>
                <c:pt idx="1">
                  <c:v>50</c:v>
                </c:pt>
                <c:pt idx="2">
                  <c:v>7.4</c:v>
                </c:pt>
                <c:pt idx="3">
                  <c:v>1.5</c:v>
                </c:pt>
              </c:numCache>
            </c:numRef>
          </c:val>
          <c:extLst>
            <c:ext xmlns:c16="http://schemas.microsoft.com/office/drawing/2014/chart" uri="{C3380CC4-5D6E-409C-BE32-E72D297353CC}">
              <c16:uniqueId val="{00000000-DDB7-4846-997E-4809FBADDEAD}"/>
            </c:ext>
          </c:extLst>
        </c:ser>
        <c:dLbls>
          <c:showLegendKey val="0"/>
          <c:showVal val="0"/>
          <c:showCatName val="0"/>
          <c:showSerName val="0"/>
          <c:showPercent val="0"/>
          <c:showBubbleSize val="0"/>
        </c:dLbls>
        <c:gapWidth val="150"/>
        <c:overlap val="100"/>
        <c:axId val="1297414448"/>
        <c:axId val="1297416128"/>
      </c:barChart>
      <c:catAx>
        <c:axId val="1297414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7416128"/>
        <c:crosses val="autoZero"/>
        <c:auto val="1"/>
        <c:lblAlgn val="ctr"/>
        <c:lblOffset val="100"/>
        <c:noMultiLvlLbl val="0"/>
      </c:catAx>
      <c:valAx>
        <c:axId val="129741612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7414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Sheet1!$B$1</c:f>
              <c:strCache>
                <c:ptCount val="1"/>
                <c:pt idx="0">
                  <c:v>Percent</c:v>
                </c:pt>
              </c:strCache>
            </c:strRef>
          </c:tx>
          <c:spPr>
            <a:solidFill>
              <a:schemeClr val="accent1"/>
            </a:solidFill>
            <a:ln>
              <a:noFill/>
            </a:ln>
            <a:effectLst/>
          </c:spPr>
          <c:invertIfNegative val="0"/>
          <c:dLbls>
            <c:dLbl>
              <c:idx val="0"/>
              <c:layout>
                <c:manualLayout>
                  <c:x val="3.6996556789374149E-2"/>
                  <c:y val="-6.354249404289235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E06-0947-AEC6-BD77797D7B4A}"/>
                </c:ext>
              </c:extLst>
            </c:dLbl>
            <c:dLbl>
              <c:idx val="1"/>
              <c:layout>
                <c:manualLayout>
                  <c:x val="0.207681371414733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E06-0947-AEC6-BD77797D7B4A}"/>
                </c:ext>
              </c:extLst>
            </c:dLbl>
            <c:dLbl>
              <c:idx val="2"/>
              <c:layout>
                <c:manualLayout>
                  <c:x val="0.37624951707316323"/>
                  <c:y val="-3.1771247021446175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E06-0947-AEC6-BD77797D7B4A}"/>
                </c:ext>
              </c:extLst>
            </c:dLbl>
            <c:dLbl>
              <c:idx val="3"/>
              <c:layout>
                <c:manualLayout>
                  <c:x val="0.14187377151878375"/>
                  <c:y val="6.354249404289118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E06-0947-AEC6-BD77797D7B4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Extremely easy</c:v>
                </c:pt>
                <c:pt idx="1">
                  <c:v>Somewhat easy</c:v>
                </c:pt>
                <c:pt idx="2">
                  <c:v>Somewhat difficult</c:v>
                </c:pt>
                <c:pt idx="3">
                  <c:v>Extremely difficult</c:v>
                </c:pt>
              </c:strCache>
            </c:strRef>
          </c:cat>
          <c:val>
            <c:numRef>
              <c:f>Sheet1!$B$2:$B$5</c:f>
              <c:numCache>
                <c:formatCode>General</c:formatCode>
                <c:ptCount val="4"/>
                <c:pt idx="0">
                  <c:v>1.5</c:v>
                </c:pt>
                <c:pt idx="1">
                  <c:v>27.9</c:v>
                </c:pt>
                <c:pt idx="2">
                  <c:v>52.9</c:v>
                </c:pt>
                <c:pt idx="3">
                  <c:v>17.600000000000001</c:v>
                </c:pt>
              </c:numCache>
            </c:numRef>
          </c:val>
          <c:extLst>
            <c:ext xmlns:c16="http://schemas.microsoft.com/office/drawing/2014/chart" uri="{C3380CC4-5D6E-409C-BE32-E72D297353CC}">
              <c16:uniqueId val="{00000000-DDB7-4846-997E-4809FBADDEAD}"/>
            </c:ext>
          </c:extLst>
        </c:ser>
        <c:dLbls>
          <c:showLegendKey val="0"/>
          <c:showVal val="0"/>
          <c:showCatName val="0"/>
          <c:showSerName val="0"/>
          <c:showPercent val="0"/>
          <c:showBubbleSize val="0"/>
        </c:dLbls>
        <c:gapWidth val="150"/>
        <c:overlap val="100"/>
        <c:axId val="1297414448"/>
        <c:axId val="1297416128"/>
      </c:barChart>
      <c:catAx>
        <c:axId val="129741444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7416128"/>
        <c:crosses val="autoZero"/>
        <c:auto val="1"/>
        <c:lblAlgn val="ctr"/>
        <c:lblOffset val="100"/>
        <c:noMultiLvlLbl val="0"/>
      </c:catAx>
      <c:valAx>
        <c:axId val="129741612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974144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Very satisfied</c:v>
                </c:pt>
                <c:pt idx="1">
                  <c:v>Satisfied</c:v>
                </c:pt>
                <c:pt idx="2">
                  <c:v>Dissatisfied</c:v>
                </c:pt>
                <c:pt idx="3">
                  <c:v>Very dissatisfied</c:v>
                </c:pt>
              </c:strCache>
            </c:strRef>
          </c:cat>
          <c:val>
            <c:numRef>
              <c:f>Sheet1!$B$2:$B$5</c:f>
              <c:numCache>
                <c:formatCode>General</c:formatCode>
                <c:ptCount val="4"/>
                <c:pt idx="0">
                  <c:v>11.9</c:v>
                </c:pt>
                <c:pt idx="1">
                  <c:v>65.7</c:v>
                </c:pt>
                <c:pt idx="2">
                  <c:v>16.399999999999999</c:v>
                </c:pt>
                <c:pt idx="3">
                  <c:v>6</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Always</c:v>
                </c:pt>
                <c:pt idx="1">
                  <c:v>Most of the time</c:v>
                </c:pt>
                <c:pt idx="2">
                  <c:v>Sometimes</c:v>
                </c:pt>
                <c:pt idx="3">
                  <c:v>Never</c:v>
                </c:pt>
              </c:strCache>
            </c:strRef>
          </c:cat>
          <c:val>
            <c:numRef>
              <c:f>Sheet1!$B$2:$B$5</c:f>
              <c:numCache>
                <c:formatCode>General</c:formatCode>
                <c:ptCount val="4"/>
                <c:pt idx="0">
                  <c:v>4.2</c:v>
                </c:pt>
                <c:pt idx="1">
                  <c:v>7</c:v>
                </c:pt>
                <c:pt idx="2">
                  <c:v>54.9</c:v>
                </c:pt>
                <c:pt idx="3">
                  <c:v>33.799999999999997</c:v>
                </c:pt>
              </c:numCache>
            </c:numRef>
          </c:val>
          <c:extLst>
            <c:ext xmlns:c16="http://schemas.microsoft.com/office/drawing/2014/chart" uri="{C3380CC4-5D6E-409C-BE32-E72D297353CC}">
              <c16:uniqueId val="{00000000-16D3-7F46-BF98-8F369B5F4EFA}"/>
            </c:ext>
          </c:extLst>
        </c:ser>
        <c:dLbls>
          <c:showLegendKey val="0"/>
          <c:showVal val="0"/>
          <c:showCatName val="0"/>
          <c:showSerName val="0"/>
          <c:showPercent val="0"/>
          <c:showBubbleSize val="0"/>
        </c:dLbls>
        <c:gapWidth val="182"/>
        <c:axId val="1300060800"/>
        <c:axId val="1330666128"/>
      </c:barChart>
      <c:catAx>
        <c:axId val="13000608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30666128"/>
        <c:crosses val="autoZero"/>
        <c:auto val="1"/>
        <c:lblAlgn val="ctr"/>
        <c:lblOffset val="100"/>
        <c:noMultiLvlLbl val="0"/>
      </c:catAx>
      <c:valAx>
        <c:axId val="133066612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000608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Maybe</c:v>
                </c:pt>
                <c:pt idx="2">
                  <c:v>No</c:v>
                </c:pt>
              </c:strCache>
            </c:strRef>
          </c:cat>
          <c:val>
            <c:numRef>
              <c:f>Sheet1!$B$2:$B$4</c:f>
              <c:numCache>
                <c:formatCode>General</c:formatCode>
                <c:ptCount val="3"/>
                <c:pt idx="0">
                  <c:v>76.400000000000006</c:v>
                </c:pt>
                <c:pt idx="1">
                  <c:v>18.100000000000001</c:v>
                </c:pt>
                <c:pt idx="2">
                  <c:v>5.6</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Very satisfied</c:v>
                </c:pt>
                <c:pt idx="1">
                  <c:v>Satisfied</c:v>
                </c:pt>
                <c:pt idx="2">
                  <c:v>Dissatisfied</c:v>
                </c:pt>
                <c:pt idx="3">
                  <c:v>Very dissatisfied</c:v>
                </c:pt>
              </c:strCache>
            </c:strRef>
          </c:cat>
          <c:val>
            <c:numRef>
              <c:f>Sheet1!$B$2:$B$5</c:f>
              <c:numCache>
                <c:formatCode>General</c:formatCode>
                <c:ptCount val="4"/>
                <c:pt idx="0">
                  <c:v>2.7</c:v>
                </c:pt>
                <c:pt idx="1">
                  <c:v>50.7</c:v>
                </c:pt>
                <c:pt idx="2">
                  <c:v>45.2</c:v>
                </c:pt>
                <c:pt idx="3">
                  <c:v>1.4</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Always</c:v>
                </c:pt>
                <c:pt idx="1">
                  <c:v>Most of the time</c:v>
                </c:pt>
                <c:pt idx="2">
                  <c:v>Sometimes</c:v>
                </c:pt>
                <c:pt idx="3">
                  <c:v>Never</c:v>
                </c:pt>
              </c:strCache>
            </c:strRef>
          </c:cat>
          <c:val>
            <c:numRef>
              <c:f>Sheet1!$B$2:$B$5</c:f>
              <c:numCache>
                <c:formatCode>General</c:formatCode>
                <c:ptCount val="4"/>
                <c:pt idx="0">
                  <c:v>2.8</c:v>
                </c:pt>
                <c:pt idx="1">
                  <c:v>45.8</c:v>
                </c:pt>
                <c:pt idx="2">
                  <c:v>48.6</c:v>
                </c:pt>
                <c:pt idx="3">
                  <c:v>2.8</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Location</c:v>
                </c:pt>
                <c:pt idx="1">
                  <c:v>Prices</c:v>
                </c:pt>
                <c:pt idx="2">
                  <c:v>Quality</c:v>
                </c:pt>
                <c:pt idx="3">
                  <c:v>Variety</c:v>
                </c:pt>
              </c:strCache>
            </c:strRef>
          </c:cat>
          <c:val>
            <c:numRef>
              <c:f>Sheet1!$B$2:$B$5</c:f>
              <c:numCache>
                <c:formatCode>General</c:formatCode>
                <c:ptCount val="4"/>
                <c:pt idx="0">
                  <c:v>36.700000000000003</c:v>
                </c:pt>
                <c:pt idx="1">
                  <c:v>10</c:v>
                </c:pt>
                <c:pt idx="2">
                  <c:v>50</c:v>
                </c:pt>
                <c:pt idx="3">
                  <c:v>3.3</c:v>
                </c:pt>
              </c:numCache>
            </c:numRef>
          </c:val>
          <c:extLst>
            <c:ext xmlns:c16="http://schemas.microsoft.com/office/drawing/2014/chart" uri="{C3380CC4-5D6E-409C-BE32-E72D297353CC}">
              <c16:uniqueId val="{00000000-0B0D-FB44-B7C7-D3064EC434DB}"/>
            </c:ext>
          </c:extLst>
        </c:ser>
        <c:dLbls>
          <c:showLegendKey val="0"/>
          <c:showVal val="0"/>
          <c:showCatName val="0"/>
          <c:showSerName val="0"/>
          <c:showPercent val="0"/>
          <c:showBubbleSize val="0"/>
        </c:dLbls>
        <c:gapWidth val="182"/>
        <c:axId val="1327021296"/>
        <c:axId val="1326736304"/>
      </c:barChart>
      <c:catAx>
        <c:axId val="13270212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6736304"/>
        <c:crosses val="autoZero"/>
        <c:auto val="1"/>
        <c:lblAlgn val="ctr"/>
        <c:lblOffset val="100"/>
        <c:noMultiLvlLbl val="0"/>
      </c:catAx>
      <c:valAx>
        <c:axId val="13267363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702129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F615221-840B-6D49-9350-FC92093EB41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39F5665-6976-FB4A-8EFD-EACDB1850D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8B942C7-F55D-ED46-B59B-87F469408D1C}" type="datetimeFigureOut">
              <a:rPr lang="en-US" smtClean="0"/>
              <a:t>12/5/18</a:t>
            </a:fld>
            <a:endParaRPr lang="en-US"/>
          </a:p>
        </p:txBody>
      </p:sp>
      <p:sp>
        <p:nvSpPr>
          <p:cNvPr id="4" name="Footer Placeholder 3">
            <a:extLst>
              <a:ext uri="{FF2B5EF4-FFF2-40B4-BE49-F238E27FC236}">
                <a16:creationId xmlns:a16="http://schemas.microsoft.com/office/drawing/2014/main" id="{0189C9F4-8B87-0440-B2BD-D95DFCCF382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ADC8BF7-1043-EA43-B3C8-3E67730E43D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DDA8F9-D9AD-0848-B7FF-745C368A540A}" type="slidenum">
              <a:rPr lang="en-US" smtClean="0"/>
              <a:t>‹#›</a:t>
            </a:fld>
            <a:endParaRPr lang="en-US"/>
          </a:p>
        </p:txBody>
      </p:sp>
    </p:spTree>
    <p:extLst>
      <p:ext uri="{BB962C8B-B14F-4D97-AF65-F5344CB8AC3E}">
        <p14:creationId xmlns:p14="http://schemas.microsoft.com/office/powerpoint/2010/main" val="16662577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D8469F-B410-794C-8933-C729B36931AB}" type="datetimeFigureOut">
              <a:rPr lang="en-US" smtClean="0"/>
              <a:t>12/5/18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C82652-BACF-C64D-B129-112A0E316B95}" type="slidenum">
              <a:rPr lang="en-US" smtClean="0"/>
              <a:t>‹#›</a:t>
            </a:fld>
            <a:endParaRPr lang="en-US"/>
          </a:p>
        </p:txBody>
      </p:sp>
    </p:spTree>
    <p:extLst>
      <p:ext uri="{BB962C8B-B14F-4D97-AF65-F5344CB8AC3E}">
        <p14:creationId xmlns:p14="http://schemas.microsoft.com/office/powerpoint/2010/main" val="2098724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g4731dcd496_3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 name="Google Shape;60;g4731dcd496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82502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About 70% report that it was difficult to bike on South Park Street Corridor.</a:t>
            </a:r>
          </a:p>
        </p:txBody>
      </p:sp>
      <p:sp>
        <p:nvSpPr>
          <p:cNvPr id="4" name="Slide Number Placeholder 3"/>
          <p:cNvSpPr>
            <a:spLocks noGrp="1"/>
          </p:cNvSpPr>
          <p:nvPr>
            <p:ph type="sldNum" sz="quarter" idx="5"/>
          </p:nvPr>
        </p:nvSpPr>
        <p:spPr/>
        <p:txBody>
          <a:bodyPr/>
          <a:lstStyle/>
          <a:p>
            <a:fld id="{FEC82652-BACF-C64D-B129-112A0E316B95}" type="slidenum">
              <a:rPr lang="en-US" smtClean="0"/>
              <a:t>14</a:t>
            </a:fld>
            <a:endParaRPr lang="en-US"/>
          </a:p>
        </p:txBody>
      </p:sp>
    </p:spTree>
    <p:extLst>
      <p:ext uri="{BB962C8B-B14F-4D97-AF65-F5344CB8AC3E}">
        <p14:creationId xmlns:p14="http://schemas.microsoft.com/office/powerpoint/2010/main" val="42706073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&gt;75% of residents satisfied with public transportation options. 1/3 never use it. Major reason for not using public transportation is the infrequent schedule.</a:t>
            </a:r>
          </a:p>
          <a:p>
            <a:endParaRPr lang="en-US" dirty="0"/>
          </a:p>
        </p:txBody>
      </p:sp>
      <p:sp>
        <p:nvSpPr>
          <p:cNvPr id="4" name="Slide Number Placeholder 3"/>
          <p:cNvSpPr>
            <a:spLocks noGrp="1"/>
          </p:cNvSpPr>
          <p:nvPr>
            <p:ph type="sldNum" sz="quarter" idx="5"/>
          </p:nvPr>
        </p:nvSpPr>
        <p:spPr/>
        <p:txBody>
          <a:bodyPr/>
          <a:lstStyle/>
          <a:p>
            <a:fld id="{FEC82652-BACF-C64D-B129-112A0E316B95}" type="slidenum">
              <a:rPr lang="en-US" smtClean="0"/>
              <a:t>15</a:t>
            </a:fld>
            <a:endParaRPr lang="en-US"/>
          </a:p>
        </p:txBody>
      </p:sp>
    </p:spTree>
    <p:extLst>
      <p:ext uri="{BB962C8B-B14F-4D97-AF65-F5344CB8AC3E}">
        <p14:creationId xmlns:p14="http://schemas.microsoft.com/office/powerpoint/2010/main" val="744644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¾ residents support additional business development in the neighborhood. Strong preference for locally-owned shops. In terms of location, several people mentioned the need for more development away from Park Street.</a:t>
            </a:r>
          </a:p>
        </p:txBody>
      </p:sp>
      <p:sp>
        <p:nvSpPr>
          <p:cNvPr id="4" name="Slide Number Placeholder 3"/>
          <p:cNvSpPr>
            <a:spLocks noGrp="1"/>
          </p:cNvSpPr>
          <p:nvPr>
            <p:ph type="sldNum" sz="quarter" idx="5"/>
          </p:nvPr>
        </p:nvSpPr>
        <p:spPr/>
        <p:txBody>
          <a:bodyPr/>
          <a:lstStyle/>
          <a:p>
            <a:fld id="{FEC82652-BACF-C64D-B129-112A0E316B95}" type="slidenum">
              <a:rPr lang="en-US" smtClean="0"/>
              <a:t>17</a:t>
            </a:fld>
            <a:endParaRPr lang="en-US"/>
          </a:p>
        </p:txBody>
      </p:sp>
    </p:spTree>
    <p:extLst>
      <p:ext uri="{BB962C8B-B14F-4D97-AF65-F5344CB8AC3E}">
        <p14:creationId xmlns:p14="http://schemas.microsoft.com/office/powerpoint/2010/main" val="3731166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Pretty evenly split with regard to satisfaction with range of businesses on Park Street. Many comments about the need for something other than bars and restaurants.</a:t>
            </a:r>
          </a:p>
        </p:txBody>
      </p:sp>
      <p:sp>
        <p:nvSpPr>
          <p:cNvPr id="4" name="Slide Number Placeholder 3"/>
          <p:cNvSpPr>
            <a:spLocks noGrp="1"/>
          </p:cNvSpPr>
          <p:nvPr>
            <p:ph type="sldNum" sz="quarter" idx="5"/>
          </p:nvPr>
        </p:nvSpPr>
        <p:spPr/>
        <p:txBody>
          <a:bodyPr/>
          <a:lstStyle/>
          <a:p>
            <a:fld id="{FEC82652-BACF-C64D-B129-112A0E316B95}" type="slidenum">
              <a:rPr lang="en-US" smtClean="0"/>
              <a:t>18</a:t>
            </a:fld>
            <a:endParaRPr lang="en-US"/>
          </a:p>
        </p:txBody>
      </p:sp>
    </p:spTree>
    <p:extLst>
      <p:ext uri="{BB962C8B-B14F-4D97-AF65-F5344CB8AC3E}">
        <p14:creationId xmlns:p14="http://schemas.microsoft.com/office/powerpoint/2010/main" val="2388240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Quality and location are key factors in decision about where to shop for groceries. Most residents want to see more grocery options in the area, but some concerned with more expensive options.</a:t>
            </a:r>
          </a:p>
        </p:txBody>
      </p:sp>
      <p:sp>
        <p:nvSpPr>
          <p:cNvPr id="4" name="Slide Number Placeholder 3"/>
          <p:cNvSpPr>
            <a:spLocks noGrp="1"/>
          </p:cNvSpPr>
          <p:nvPr>
            <p:ph type="sldNum" sz="quarter" idx="5"/>
          </p:nvPr>
        </p:nvSpPr>
        <p:spPr/>
        <p:txBody>
          <a:bodyPr/>
          <a:lstStyle/>
          <a:p>
            <a:fld id="{FEC82652-BACF-C64D-B129-112A0E316B95}" type="slidenum">
              <a:rPr lang="en-US" smtClean="0"/>
              <a:t>20</a:t>
            </a:fld>
            <a:endParaRPr lang="en-US"/>
          </a:p>
        </p:txBody>
      </p:sp>
    </p:spTree>
    <p:extLst>
      <p:ext uri="{BB962C8B-B14F-4D97-AF65-F5344CB8AC3E}">
        <p14:creationId xmlns:p14="http://schemas.microsoft.com/office/powerpoint/2010/main" val="19321058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Significant discussion among Madison neighborhoods with respect to higher density development. The neighborhood is largely split. Most people who were uncertain were concerned with the loss of green space, parking/traffic, and height requirements. Strong consensus that new development should maintain “neighborhood feel.”</a:t>
            </a:r>
          </a:p>
        </p:txBody>
      </p:sp>
      <p:sp>
        <p:nvSpPr>
          <p:cNvPr id="4" name="Slide Number Placeholder 3"/>
          <p:cNvSpPr>
            <a:spLocks noGrp="1"/>
          </p:cNvSpPr>
          <p:nvPr>
            <p:ph type="sldNum" sz="quarter" idx="5"/>
          </p:nvPr>
        </p:nvSpPr>
        <p:spPr/>
        <p:txBody>
          <a:bodyPr/>
          <a:lstStyle/>
          <a:p>
            <a:fld id="{FEC82652-BACF-C64D-B129-112A0E316B95}" type="slidenum">
              <a:rPr lang="en-US" smtClean="0"/>
              <a:t>21</a:t>
            </a:fld>
            <a:endParaRPr lang="en-US"/>
          </a:p>
        </p:txBody>
      </p:sp>
    </p:spTree>
    <p:extLst>
      <p:ext uri="{BB962C8B-B14F-4D97-AF65-F5344CB8AC3E}">
        <p14:creationId xmlns:p14="http://schemas.microsoft.com/office/powerpoint/2010/main" val="35246880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concern with the development process in Madison.</a:t>
            </a:r>
          </a:p>
        </p:txBody>
      </p:sp>
      <p:sp>
        <p:nvSpPr>
          <p:cNvPr id="4" name="Slide Number Placeholder 3"/>
          <p:cNvSpPr>
            <a:spLocks noGrp="1"/>
          </p:cNvSpPr>
          <p:nvPr>
            <p:ph type="sldNum" sz="quarter" idx="5"/>
          </p:nvPr>
        </p:nvSpPr>
        <p:spPr/>
        <p:txBody>
          <a:bodyPr/>
          <a:lstStyle/>
          <a:p>
            <a:fld id="{FEC82652-BACF-C64D-B129-112A0E316B95}" type="slidenum">
              <a:rPr lang="en-US" smtClean="0"/>
              <a:t>22</a:t>
            </a:fld>
            <a:endParaRPr lang="en-US"/>
          </a:p>
        </p:txBody>
      </p:sp>
    </p:spTree>
    <p:extLst>
      <p:ext uri="{BB962C8B-B14F-4D97-AF65-F5344CB8AC3E}">
        <p14:creationId xmlns:p14="http://schemas.microsoft.com/office/powerpoint/2010/main" val="11617539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Large number of residents unsure about the need for an updated neighborhood plan.</a:t>
            </a:r>
          </a:p>
        </p:txBody>
      </p:sp>
      <p:sp>
        <p:nvSpPr>
          <p:cNvPr id="4" name="Slide Number Placeholder 3"/>
          <p:cNvSpPr>
            <a:spLocks noGrp="1"/>
          </p:cNvSpPr>
          <p:nvPr>
            <p:ph type="sldNum" sz="quarter" idx="5"/>
          </p:nvPr>
        </p:nvSpPr>
        <p:spPr/>
        <p:txBody>
          <a:bodyPr/>
          <a:lstStyle/>
          <a:p>
            <a:fld id="{FEC82652-BACF-C64D-B129-112A0E316B95}" type="slidenum">
              <a:rPr lang="en-US" smtClean="0"/>
              <a:t>23</a:t>
            </a:fld>
            <a:endParaRPr lang="en-US"/>
          </a:p>
        </p:txBody>
      </p:sp>
    </p:spTree>
    <p:extLst>
      <p:ext uri="{BB962C8B-B14F-4D97-AF65-F5344CB8AC3E}">
        <p14:creationId xmlns:p14="http://schemas.microsoft.com/office/powerpoint/2010/main" val="6643350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Strong support for an additional community center in the area, especially for youth.</a:t>
            </a:r>
          </a:p>
        </p:txBody>
      </p:sp>
      <p:sp>
        <p:nvSpPr>
          <p:cNvPr id="4" name="Slide Number Placeholder 3"/>
          <p:cNvSpPr>
            <a:spLocks noGrp="1"/>
          </p:cNvSpPr>
          <p:nvPr>
            <p:ph type="sldNum" sz="quarter" idx="5"/>
          </p:nvPr>
        </p:nvSpPr>
        <p:spPr/>
        <p:txBody>
          <a:bodyPr/>
          <a:lstStyle/>
          <a:p>
            <a:fld id="{FEC82652-BACF-C64D-B129-112A0E316B95}" type="slidenum">
              <a:rPr lang="en-US" smtClean="0"/>
              <a:t>24</a:t>
            </a:fld>
            <a:endParaRPr lang="en-US"/>
          </a:p>
        </p:txBody>
      </p:sp>
    </p:spTree>
    <p:extLst>
      <p:ext uri="{BB962C8B-B14F-4D97-AF65-F5344CB8AC3E}">
        <p14:creationId xmlns:p14="http://schemas.microsoft.com/office/powerpoint/2010/main" val="17061918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Majority have some concern with affordability. As you might expect, renters expressed more concern than homeowners.</a:t>
            </a:r>
          </a:p>
        </p:txBody>
      </p:sp>
      <p:sp>
        <p:nvSpPr>
          <p:cNvPr id="4" name="Slide Number Placeholder 3"/>
          <p:cNvSpPr>
            <a:spLocks noGrp="1"/>
          </p:cNvSpPr>
          <p:nvPr>
            <p:ph type="sldNum" sz="quarter" idx="5"/>
          </p:nvPr>
        </p:nvSpPr>
        <p:spPr/>
        <p:txBody>
          <a:bodyPr/>
          <a:lstStyle/>
          <a:p>
            <a:fld id="{FEC82652-BACF-C64D-B129-112A0E316B95}" type="slidenum">
              <a:rPr lang="en-US" smtClean="0"/>
              <a:t>26</a:t>
            </a:fld>
            <a:endParaRPr lang="en-US"/>
          </a:p>
        </p:txBody>
      </p:sp>
    </p:spTree>
    <p:extLst>
      <p:ext uri="{BB962C8B-B14F-4D97-AF65-F5344CB8AC3E}">
        <p14:creationId xmlns:p14="http://schemas.microsoft.com/office/powerpoint/2010/main" val="2902549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47390a060b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47390a060b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Elizabeth needs to write stuff about this to 1990</a:t>
            </a:r>
            <a:endParaRPr/>
          </a:p>
        </p:txBody>
      </p:sp>
    </p:spTree>
    <p:extLst>
      <p:ext uri="{BB962C8B-B14F-4D97-AF65-F5344CB8AC3E}">
        <p14:creationId xmlns:p14="http://schemas.microsoft.com/office/powerpoint/2010/main" val="12718709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486a0c3fa5_0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486a0c3fa5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880828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486a0c3fa5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486a0c3fa5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043330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486a0c3fa5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486a0c3fa5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844184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486a0c3fa5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486a0c3fa5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992130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486a0c3fa5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486a0c3fa5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381968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484f23afb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484f23afb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Bay Creek Document:</a:t>
            </a:r>
            <a:endParaRPr/>
          </a:p>
          <a:p>
            <a:pPr marL="457200" lvl="0" indent="-298450" algn="l" rtl="0">
              <a:spcBef>
                <a:spcPts val="0"/>
              </a:spcBef>
              <a:spcAft>
                <a:spcPts val="0"/>
              </a:spcAft>
              <a:buSzPts val="1100"/>
              <a:buChar char="●"/>
            </a:pPr>
            <a:r>
              <a:rPr lang="en"/>
              <a:t>Overlap with desire for improved traffic safety </a:t>
            </a:r>
            <a:endParaRPr/>
          </a:p>
          <a:p>
            <a:pPr marL="457200" lvl="0" indent="-298450" algn="l" rtl="0">
              <a:spcBef>
                <a:spcPts val="0"/>
              </a:spcBef>
              <a:spcAft>
                <a:spcPts val="0"/>
              </a:spcAft>
              <a:buSzPts val="1100"/>
              <a:buChar char="●"/>
            </a:pPr>
            <a:r>
              <a:rPr lang="en"/>
              <a:t>Overlap with strategic objective to “enhance the neighborhood’s environmental and recreational resources” and “improve traffic conditions” (40)</a:t>
            </a:r>
            <a:endParaRPr/>
          </a:p>
          <a:p>
            <a:pPr marL="457200" lvl="0" indent="-298450" algn="l" rtl="0">
              <a:spcBef>
                <a:spcPts val="0"/>
              </a:spcBef>
              <a:spcAft>
                <a:spcPts val="0"/>
              </a:spcAft>
              <a:buSzPts val="1100"/>
              <a:buChar char="●"/>
            </a:pPr>
            <a:r>
              <a:rPr lang="en"/>
              <a:t>Recommendations for Action Section (41):</a:t>
            </a:r>
            <a:endParaRPr/>
          </a:p>
          <a:p>
            <a:pPr marL="914400" lvl="1" indent="-298450" algn="l" rtl="0">
              <a:spcBef>
                <a:spcPts val="0"/>
              </a:spcBef>
              <a:spcAft>
                <a:spcPts val="0"/>
              </a:spcAft>
              <a:buSzPts val="1100"/>
              <a:buChar char="○"/>
            </a:pPr>
            <a:r>
              <a:rPr lang="en"/>
              <a:t>Hold annual neighborhood festival and encourage coordinated linkage between Bay Creek Neighborhood and adjacent neighborhoods → Based on the kids responses, this could be something to focus on since some children mentioned how they could not see their friends after school or on the weekends because they don’t live by them. So coordinating a way for kids to spend more time with each other outside of school could be beneficial.</a:t>
            </a:r>
            <a:endParaRPr/>
          </a:p>
          <a:p>
            <a:pPr marL="914400" lvl="1" indent="-298450" algn="l" rtl="0">
              <a:spcBef>
                <a:spcPts val="0"/>
              </a:spcBef>
              <a:spcAft>
                <a:spcPts val="0"/>
              </a:spcAft>
              <a:buSzPts val="1100"/>
              <a:buChar char="○"/>
            </a:pPr>
            <a:r>
              <a:rPr lang="en"/>
              <a:t>“The Neighborhood Association should contact the City Parks Department about using a couple of vacant lots for playlots” (46) → many of the kids loved playing outside; they also wanted more places to play inside during the winter months (which is where the community center, or some other recreation center could come in)</a:t>
            </a:r>
            <a:endParaRPr/>
          </a:p>
          <a:p>
            <a:pPr marL="914400" lvl="1" indent="-298450" algn="l" rtl="0">
              <a:spcBef>
                <a:spcPts val="0"/>
              </a:spcBef>
              <a:spcAft>
                <a:spcPts val="0"/>
              </a:spcAft>
              <a:buSzPts val="1100"/>
              <a:buChar char="○"/>
            </a:pPr>
            <a:r>
              <a:rPr lang="en"/>
              <a:t>Increase lighting and maintenance of parks → some kids said they didn’t live near a park and therefore didn’t have a favorite, or it was just the Boys and Girls Club park</a:t>
            </a:r>
            <a:endParaRPr/>
          </a:p>
          <a:p>
            <a:pPr marL="0" lvl="0" indent="0" algn="l" rtl="0">
              <a:spcBef>
                <a:spcPts val="0"/>
              </a:spcBef>
              <a:spcAft>
                <a:spcPts val="0"/>
              </a:spcAft>
              <a:buNone/>
            </a:pPr>
            <a:endParaRPr/>
          </a:p>
          <a:p>
            <a:pPr marL="0" lvl="0" indent="0" algn="l" rtl="0">
              <a:spcBef>
                <a:spcPts val="0"/>
              </a:spcBef>
              <a:spcAft>
                <a:spcPts val="0"/>
              </a:spcAft>
              <a:buNone/>
            </a:pPr>
            <a:r>
              <a:rPr lang="en"/>
              <a:t>Mobility: mixed responses about street safety, but this could have had to do with the fact that they are not all from the same area</a:t>
            </a:r>
            <a:endParaRPr/>
          </a:p>
        </p:txBody>
      </p:sp>
    </p:spTree>
    <p:extLst>
      <p:ext uri="{BB962C8B-B14F-4D97-AF65-F5344CB8AC3E}">
        <p14:creationId xmlns:p14="http://schemas.microsoft.com/office/powerpoint/2010/main" val="2815314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47364cb39c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47364cb39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45630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47364cb39c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47364cb39c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8055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4844448aec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4844448aec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54393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48a1aba3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48a1aba3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96680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Highest level of satisfaction with green space, health care and adult outdoor recreation.</a:t>
            </a:r>
          </a:p>
          <a:p>
            <a:r>
              <a:rPr lang="en-US" dirty="0"/>
              <a:t>Lowest level of satisfaction with youth and adult indoor recreation.</a:t>
            </a:r>
          </a:p>
          <a:p>
            <a:r>
              <a:rPr lang="en-US" dirty="0"/>
              <a:t>Highest importance are grocery shopping and pedestrian access.</a:t>
            </a:r>
          </a:p>
          <a:p>
            <a:r>
              <a:rPr lang="en-US" dirty="0"/>
              <a:t>Least importance are general shopping and adult outdoor recreation.</a:t>
            </a:r>
          </a:p>
          <a:p>
            <a:r>
              <a:rPr lang="en-US" dirty="0"/>
              <a:t>Biggest gaps are with indoor recreation and grocery shopping.</a:t>
            </a:r>
          </a:p>
        </p:txBody>
      </p:sp>
      <p:sp>
        <p:nvSpPr>
          <p:cNvPr id="4" name="Slide Number Placeholder 3"/>
          <p:cNvSpPr>
            <a:spLocks noGrp="1"/>
          </p:cNvSpPr>
          <p:nvPr>
            <p:ph type="sldNum" sz="quarter" idx="5"/>
          </p:nvPr>
        </p:nvSpPr>
        <p:spPr/>
        <p:txBody>
          <a:bodyPr/>
          <a:lstStyle/>
          <a:p>
            <a:fld id="{FEC82652-BACF-C64D-B129-112A0E316B95}" type="slidenum">
              <a:rPr lang="en-US" smtClean="0"/>
              <a:t>10</a:t>
            </a:fld>
            <a:endParaRPr lang="en-US"/>
          </a:p>
        </p:txBody>
      </p:sp>
    </p:spTree>
    <p:extLst>
      <p:ext uri="{BB962C8B-B14F-4D97-AF65-F5344CB8AC3E}">
        <p14:creationId xmlns:p14="http://schemas.microsoft.com/office/powerpoint/2010/main" val="4066803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Parks received best rating.</a:t>
            </a:r>
          </a:p>
          <a:p>
            <a:r>
              <a:rPr lang="en-US" dirty="0"/>
              <a:t>A few items received lower ratings—sidewalks and walking/bike baths.</a:t>
            </a:r>
          </a:p>
          <a:p>
            <a:endParaRPr lang="en-US" dirty="0"/>
          </a:p>
        </p:txBody>
      </p:sp>
      <p:sp>
        <p:nvSpPr>
          <p:cNvPr id="4" name="Slide Number Placeholder 3"/>
          <p:cNvSpPr>
            <a:spLocks noGrp="1"/>
          </p:cNvSpPr>
          <p:nvPr>
            <p:ph type="sldNum" sz="quarter" idx="5"/>
          </p:nvPr>
        </p:nvSpPr>
        <p:spPr/>
        <p:txBody>
          <a:bodyPr/>
          <a:lstStyle/>
          <a:p>
            <a:fld id="{FEC82652-BACF-C64D-B129-112A0E316B95}" type="slidenum">
              <a:rPr lang="en-US" smtClean="0"/>
              <a:t>11</a:t>
            </a:fld>
            <a:endParaRPr lang="en-US"/>
          </a:p>
        </p:txBody>
      </p:sp>
    </p:spTree>
    <p:extLst>
      <p:ext uri="{BB962C8B-B14F-4D97-AF65-F5344CB8AC3E}">
        <p14:creationId xmlns:p14="http://schemas.microsoft.com/office/powerpoint/2010/main" val="610430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often mentioned difficulty was on or near Park Street and Fish Hatchery Road. </a:t>
            </a:r>
          </a:p>
        </p:txBody>
      </p:sp>
      <p:sp>
        <p:nvSpPr>
          <p:cNvPr id="4" name="Slide Number Placeholder 3"/>
          <p:cNvSpPr>
            <a:spLocks noGrp="1"/>
          </p:cNvSpPr>
          <p:nvPr>
            <p:ph type="sldNum" sz="quarter" idx="5"/>
          </p:nvPr>
        </p:nvSpPr>
        <p:spPr/>
        <p:txBody>
          <a:bodyPr/>
          <a:lstStyle/>
          <a:p>
            <a:fld id="{FEC82652-BACF-C64D-B129-112A0E316B95}" type="slidenum">
              <a:rPr lang="en-US" smtClean="0"/>
              <a:t>12</a:t>
            </a:fld>
            <a:endParaRPr lang="en-US"/>
          </a:p>
        </p:txBody>
      </p:sp>
    </p:spTree>
    <p:extLst>
      <p:ext uri="{BB962C8B-B14F-4D97-AF65-F5344CB8AC3E}">
        <p14:creationId xmlns:p14="http://schemas.microsoft.com/office/powerpoint/2010/main" val="986873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12/5/18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12/5/18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12/5/18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3"/>
        <p:cNvGrpSpPr/>
        <p:nvPr/>
      </p:nvGrpSpPr>
      <p:grpSpPr>
        <a:xfrm>
          <a:off x="0" y="0"/>
          <a:ext cx="0" cy="0"/>
          <a:chOff x="0" y="0"/>
          <a:chExt cx="0" cy="0"/>
        </a:xfrm>
      </p:grpSpPr>
      <p:sp>
        <p:nvSpPr>
          <p:cNvPr id="24" name="Google Shape;24;p4"/>
          <p:cNvSpPr/>
          <p:nvPr/>
        </p:nvSpPr>
        <p:spPr>
          <a:xfrm>
            <a:off x="0" y="0"/>
            <a:ext cx="12192000" cy="650400"/>
          </a:xfrm>
          <a:prstGeom prst="rect">
            <a:avLst/>
          </a:prstGeom>
          <a:solidFill>
            <a:schemeClr val="lt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5" name="Google Shape;25;p4"/>
          <p:cNvGrpSpPr/>
          <p:nvPr/>
        </p:nvGrpSpPr>
        <p:grpSpPr>
          <a:xfrm>
            <a:off x="1107190" y="1588342"/>
            <a:ext cx="994351" cy="61101"/>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4"/>
          <p:cNvSpPr txBox="1">
            <a:spLocks noGrp="1"/>
          </p:cNvSpPr>
          <p:nvPr>
            <p:ph type="title"/>
          </p:nvPr>
        </p:nvSpPr>
        <p:spPr>
          <a:xfrm>
            <a:off x="972600" y="1758200"/>
            <a:ext cx="10251600" cy="713600"/>
          </a:xfrm>
          <a:prstGeom prst="rect">
            <a:avLst/>
          </a:prstGeom>
        </p:spPr>
        <p:txBody>
          <a:bodyPr spcFirstLastPara="1" wrap="square" lIns="91425" tIns="91425" rIns="91425" bIns="91425" anchor="t" anchorCtr="0"/>
          <a:lstStyle>
            <a:lvl1pPr lvl="0">
              <a:spcBef>
                <a:spcPts val="0"/>
              </a:spcBef>
              <a:spcAft>
                <a:spcPts val="0"/>
              </a:spcAft>
              <a:buClr>
                <a:schemeClr val="dk2"/>
              </a:buClr>
              <a:buSzPts val="2600"/>
              <a:buNone/>
              <a:defRPr sz="3467">
                <a:solidFill>
                  <a:schemeClr val="dk2"/>
                </a:solidFill>
              </a:defRPr>
            </a:lvl1pPr>
            <a:lvl2pPr lvl="1">
              <a:spcBef>
                <a:spcPts val="0"/>
              </a:spcBef>
              <a:spcAft>
                <a:spcPts val="0"/>
              </a:spcAft>
              <a:buClr>
                <a:schemeClr val="dk2"/>
              </a:buClr>
              <a:buSzPts val="2600"/>
              <a:buNone/>
              <a:defRPr sz="3467">
                <a:solidFill>
                  <a:schemeClr val="dk2"/>
                </a:solidFill>
              </a:defRPr>
            </a:lvl2pPr>
            <a:lvl3pPr lvl="2">
              <a:spcBef>
                <a:spcPts val="0"/>
              </a:spcBef>
              <a:spcAft>
                <a:spcPts val="0"/>
              </a:spcAft>
              <a:buClr>
                <a:schemeClr val="dk2"/>
              </a:buClr>
              <a:buSzPts val="2600"/>
              <a:buNone/>
              <a:defRPr sz="3467">
                <a:solidFill>
                  <a:schemeClr val="dk2"/>
                </a:solidFill>
              </a:defRPr>
            </a:lvl3pPr>
            <a:lvl4pPr lvl="3">
              <a:spcBef>
                <a:spcPts val="0"/>
              </a:spcBef>
              <a:spcAft>
                <a:spcPts val="0"/>
              </a:spcAft>
              <a:buClr>
                <a:schemeClr val="dk2"/>
              </a:buClr>
              <a:buSzPts val="2600"/>
              <a:buNone/>
              <a:defRPr sz="3467">
                <a:solidFill>
                  <a:schemeClr val="dk2"/>
                </a:solidFill>
              </a:defRPr>
            </a:lvl4pPr>
            <a:lvl5pPr lvl="4">
              <a:spcBef>
                <a:spcPts val="0"/>
              </a:spcBef>
              <a:spcAft>
                <a:spcPts val="0"/>
              </a:spcAft>
              <a:buClr>
                <a:schemeClr val="dk2"/>
              </a:buClr>
              <a:buSzPts val="2600"/>
              <a:buNone/>
              <a:defRPr sz="3467">
                <a:solidFill>
                  <a:schemeClr val="dk2"/>
                </a:solidFill>
              </a:defRPr>
            </a:lvl5pPr>
            <a:lvl6pPr lvl="5">
              <a:spcBef>
                <a:spcPts val="0"/>
              </a:spcBef>
              <a:spcAft>
                <a:spcPts val="0"/>
              </a:spcAft>
              <a:buClr>
                <a:schemeClr val="dk2"/>
              </a:buClr>
              <a:buSzPts val="2600"/>
              <a:buNone/>
              <a:defRPr sz="3467">
                <a:solidFill>
                  <a:schemeClr val="dk2"/>
                </a:solidFill>
              </a:defRPr>
            </a:lvl6pPr>
            <a:lvl7pPr lvl="6">
              <a:spcBef>
                <a:spcPts val="0"/>
              </a:spcBef>
              <a:spcAft>
                <a:spcPts val="0"/>
              </a:spcAft>
              <a:buClr>
                <a:schemeClr val="dk2"/>
              </a:buClr>
              <a:buSzPts val="2600"/>
              <a:buNone/>
              <a:defRPr sz="3467">
                <a:solidFill>
                  <a:schemeClr val="dk2"/>
                </a:solidFill>
              </a:defRPr>
            </a:lvl7pPr>
            <a:lvl8pPr lvl="7">
              <a:spcBef>
                <a:spcPts val="0"/>
              </a:spcBef>
              <a:spcAft>
                <a:spcPts val="0"/>
              </a:spcAft>
              <a:buClr>
                <a:schemeClr val="dk2"/>
              </a:buClr>
              <a:buSzPts val="2600"/>
              <a:buNone/>
              <a:defRPr sz="3467">
                <a:solidFill>
                  <a:schemeClr val="dk2"/>
                </a:solidFill>
              </a:defRPr>
            </a:lvl8pPr>
            <a:lvl9pPr lvl="8">
              <a:spcBef>
                <a:spcPts val="0"/>
              </a:spcBef>
              <a:spcAft>
                <a:spcPts val="0"/>
              </a:spcAft>
              <a:buClr>
                <a:schemeClr val="dk2"/>
              </a:buClr>
              <a:buSzPts val="2600"/>
              <a:buNone/>
              <a:defRPr sz="3467">
                <a:solidFill>
                  <a:schemeClr val="dk2"/>
                </a:solidFill>
              </a:defRPr>
            </a:lvl9pPr>
          </a:lstStyle>
          <a:p>
            <a:endParaRPr/>
          </a:p>
        </p:txBody>
      </p:sp>
      <p:sp>
        <p:nvSpPr>
          <p:cNvPr id="29" name="Google Shape;29;p4"/>
          <p:cNvSpPr txBox="1">
            <a:spLocks noGrp="1"/>
          </p:cNvSpPr>
          <p:nvPr>
            <p:ph type="body" idx="1"/>
          </p:nvPr>
        </p:nvSpPr>
        <p:spPr>
          <a:xfrm>
            <a:off x="972600" y="2771833"/>
            <a:ext cx="10251600" cy="3014800"/>
          </a:xfrm>
          <a:prstGeom prst="rect">
            <a:avLst/>
          </a:prstGeom>
        </p:spPr>
        <p:txBody>
          <a:bodyPr spcFirstLastPara="1" wrap="square" lIns="91425" tIns="91425" rIns="91425" bIns="91425" anchor="t" anchorCtr="0"/>
          <a:lstStyle>
            <a:lvl1pPr marL="609585" lvl="0" indent="-414856">
              <a:spcBef>
                <a:spcPts val="0"/>
              </a:spcBef>
              <a:spcAft>
                <a:spcPts val="0"/>
              </a:spcAft>
              <a:buSzPts val="1300"/>
              <a:buChar char="●"/>
              <a:defRPr/>
            </a:lvl1pPr>
            <a:lvl2pPr marL="1219170" lvl="1" indent="-397923">
              <a:spcBef>
                <a:spcPts val="2133"/>
              </a:spcBef>
              <a:spcAft>
                <a:spcPts val="0"/>
              </a:spcAft>
              <a:buSzPts val="1100"/>
              <a:buChar char="○"/>
              <a:defRPr/>
            </a:lvl2pPr>
            <a:lvl3pPr marL="1828754" lvl="2" indent="-397923">
              <a:spcBef>
                <a:spcPts val="2133"/>
              </a:spcBef>
              <a:spcAft>
                <a:spcPts val="0"/>
              </a:spcAft>
              <a:buSzPts val="1100"/>
              <a:buChar char="■"/>
              <a:defRPr/>
            </a:lvl3pPr>
            <a:lvl4pPr marL="2438339" lvl="3" indent="-397923">
              <a:spcBef>
                <a:spcPts val="2133"/>
              </a:spcBef>
              <a:spcAft>
                <a:spcPts val="0"/>
              </a:spcAft>
              <a:buSzPts val="1100"/>
              <a:buChar char="●"/>
              <a:defRPr/>
            </a:lvl4pPr>
            <a:lvl5pPr marL="3047924" lvl="4" indent="-397923">
              <a:spcBef>
                <a:spcPts val="2133"/>
              </a:spcBef>
              <a:spcAft>
                <a:spcPts val="0"/>
              </a:spcAft>
              <a:buSzPts val="1100"/>
              <a:buChar char="○"/>
              <a:defRPr/>
            </a:lvl5pPr>
            <a:lvl6pPr marL="3657509" lvl="5" indent="-397923">
              <a:spcBef>
                <a:spcPts val="2133"/>
              </a:spcBef>
              <a:spcAft>
                <a:spcPts val="0"/>
              </a:spcAft>
              <a:buSzPts val="1100"/>
              <a:buChar char="■"/>
              <a:defRPr/>
            </a:lvl6pPr>
            <a:lvl7pPr marL="4267093" lvl="6" indent="-397923">
              <a:spcBef>
                <a:spcPts val="2133"/>
              </a:spcBef>
              <a:spcAft>
                <a:spcPts val="0"/>
              </a:spcAft>
              <a:buSzPts val="1100"/>
              <a:buChar char="●"/>
              <a:defRPr/>
            </a:lvl7pPr>
            <a:lvl8pPr marL="4876678" lvl="7" indent="-397923">
              <a:spcBef>
                <a:spcPts val="2133"/>
              </a:spcBef>
              <a:spcAft>
                <a:spcPts val="0"/>
              </a:spcAft>
              <a:buSzPts val="1100"/>
              <a:buChar char="○"/>
              <a:defRPr/>
            </a:lvl8pPr>
            <a:lvl9pPr marL="5486263" lvl="8" indent="-397923">
              <a:spcBef>
                <a:spcPts val="2133"/>
              </a:spcBef>
              <a:spcAft>
                <a:spcPts val="2133"/>
              </a:spcAft>
              <a:buSzPts val="1100"/>
              <a:buChar char="■"/>
              <a:defRPr/>
            </a:lvl9pPr>
          </a:lstStyle>
          <a:p>
            <a:endParaRPr/>
          </a:p>
        </p:txBody>
      </p:sp>
      <p:sp>
        <p:nvSpPr>
          <p:cNvPr id="30" name="Google Shape;30;p4"/>
          <p:cNvSpPr txBox="1">
            <a:spLocks noGrp="1"/>
          </p:cNvSpPr>
          <p:nvPr>
            <p:ph type="sldNum" idx="12"/>
          </p:nvPr>
        </p:nvSpPr>
        <p:spPr>
          <a:xfrm>
            <a:off x="11381736" y="6333135"/>
            <a:ext cx="731600" cy="524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1189259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12/5/18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12/5/18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12/5/18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12/5/18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12/5/18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12/5/18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12/5/18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12/5/18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12/5/18</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DBE6A-649D-F74B-9745-C7B005CB8DE4}"/>
              </a:ext>
            </a:extLst>
          </p:cNvPr>
          <p:cNvSpPr>
            <a:spLocks noGrp="1"/>
          </p:cNvSpPr>
          <p:nvPr>
            <p:ph type="ctrTitle"/>
          </p:nvPr>
        </p:nvSpPr>
        <p:spPr>
          <a:xfrm>
            <a:off x="1118681" y="841441"/>
            <a:ext cx="7548664" cy="2268559"/>
          </a:xfrm>
        </p:spPr>
        <p:txBody>
          <a:bodyPr>
            <a:normAutofit fontScale="90000"/>
          </a:bodyPr>
          <a:lstStyle/>
          <a:p>
            <a:pPr algn="ctr"/>
            <a:r>
              <a:rPr lang="en-US" dirty="0"/>
              <a:t>Bay Creek Neighborhood Assets &amp; Needs Assessment </a:t>
            </a:r>
          </a:p>
        </p:txBody>
      </p:sp>
      <p:sp>
        <p:nvSpPr>
          <p:cNvPr id="3" name="TextBox 2">
            <a:extLst>
              <a:ext uri="{FF2B5EF4-FFF2-40B4-BE49-F238E27FC236}">
                <a16:creationId xmlns:a16="http://schemas.microsoft.com/office/drawing/2014/main" id="{13AA3D74-250D-D74A-BA69-7EF540CA5511}"/>
              </a:ext>
            </a:extLst>
          </p:cNvPr>
          <p:cNvSpPr txBox="1"/>
          <p:nvPr/>
        </p:nvSpPr>
        <p:spPr>
          <a:xfrm>
            <a:off x="5155660" y="5749047"/>
            <a:ext cx="1826141" cy="369332"/>
          </a:xfrm>
          <a:prstGeom prst="rect">
            <a:avLst/>
          </a:prstGeom>
          <a:noFill/>
        </p:spPr>
        <p:txBody>
          <a:bodyPr wrap="none" rtlCol="0">
            <a:spAutoFit/>
          </a:bodyPr>
          <a:lstStyle/>
          <a:p>
            <a:r>
              <a:rPr lang="en-US" dirty="0"/>
              <a:t>December 2018</a:t>
            </a:r>
          </a:p>
        </p:txBody>
      </p:sp>
    </p:spTree>
    <p:extLst>
      <p:ext uri="{BB962C8B-B14F-4D97-AF65-F5344CB8AC3E}">
        <p14:creationId xmlns:p14="http://schemas.microsoft.com/office/powerpoint/2010/main" val="636256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extLst/>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A160F-7C99-EE4B-A54E-F4EAA2042012}"/>
              </a:ext>
            </a:extLst>
          </p:cNvPr>
          <p:cNvSpPr>
            <a:spLocks noGrp="1"/>
          </p:cNvSpPr>
          <p:nvPr>
            <p:ph type="title"/>
          </p:nvPr>
        </p:nvSpPr>
        <p:spPr>
          <a:xfrm>
            <a:off x="1691115" y="647191"/>
            <a:ext cx="2668479" cy="2268559"/>
          </a:xfrm>
        </p:spPr>
        <p:txBody>
          <a:bodyPr vert="horz" lIns="91440" tIns="45720" rIns="91440" bIns="45720" rtlCol="0" anchor="t">
            <a:normAutofit/>
          </a:bodyPr>
          <a:lstStyle/>
          <a:p>
            <a:r>
              <a:rPr lang="en-US" sz="3000" dirty="0"/>
              <a:t>Satisfaction and Importance of Community Resources</a:t>
            </a:r>
          </a:p>
        </p:txBody>
      </p:sp>
      <p:graphicFrame>
        <p:nvGraphicFramePr>
          <p:cNvPr id="4" name="Table 3">
            <a:extLst>
              <a:ext uri="{FF2B5EF4-FFF2-40B4-BE49-F238E27FC236}">
                <a16:creationId xmlns:a16="http://schemas.microsoft.com/office/drawing/2014/main" id="{92EC42F6-D411-194D-B77E-88C224D8D36C}"/>
              </a:ext>
            </a:extLst>
          </p:cNvPr>
          <p:cNvGraphicFramePr>
            <a:graphicFrameLocks noGrp="1"/>
          </p:cNvGraphicFramePr>
          <p:nvPr>
            <p:extLst>
              <p:ext uri="{D42A27DB-BD31-4B8C-83A1-F6EECF244321}">
                <p14:modId xmlns:p14="http://schemas.microsoft.com/office/powerpoint/2010/main" val="2647976926"/>
              </p:ext>
            </p:extLst>
          </p:nvPr>
        </p:nvGraphicFramePr>
        <p:xfrm>
          <a:off x="5509510" y="647191"/>
          <a:ext cx="5167798" cy="5761659"/>
        </p:xfrm>
        <a:graphic>
          <a:graphicData uri="http://schemas.openxmlformats.org/drawingml/2006/table">
            <a:tbl>
              <a:tblPr firstRow="1" firstCol="1" bandRow="1">
                <a:tableStyleId>{5C22544A-7EE6-4342-B048-85BDC9FD1C3A}</a:tableStyleId>
              </a:tblPr>
              <a:tblGrid>
                <a:gridCol w="2149608">
                  <a:extLst>
                    <a:ext uri="{9D8B030D-6E8A-4147-A177-3AD203B41FA5}">
                      <a16:colId xmlns:a16="http://schemas.microsoft.com/office/drawing/2014/main" val="1095581521"/>
                    </a:ext>
                  </a:extLst>
                </a:gridCol>
                <a:gridCol w="1324291">
                  <a:extLst>
                    <a:ext uri="{9D8B030D-6E8A-4147-A177-3AD203B41FA5}">
                      <a16:colId xmlns:a16="http://schemas.microsoft.com/office/drawing/2014/main" val="1000705073"/>
                    </a:ext>
                  </a:extLst>
                </a:gridCol>
                <a:gridCol w="1693899">
                  <a:extLst>
                    <a:ext uri="{9D8B030D-6E8A-4147-A177-3AD203B41FA5}">
                      <a16:colId xmlns:a16="http://schemas.microsoft.com/office/drawing/2014/main" val="2525789879"/>
                    </a:ext>
                  </a:extLst>
                </a:gridCol>
              </a:tblGrid>
              <a:tr h="532236">
                <a:tc>
                  <a:txBody>
                    <a:bodyPr/>
                    <a:lstStyle/>
                    <a:p>
                      <a:pPr marL="0" marR="0">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 Satisfied</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 Extremely or Very Important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3899580919"/>
                  </a:ext>
                </a:extLst>
              </a:tr>
              <a:tr h="290311">
                <a:tc>
                  <a:txBody>
                    <a:bodyPr/>
                    <a:lstStyle/>
                    <a:p>
                      <a:pPr marL="0" marR="0">
                        <a:spcBef>
                          <a:spcPts val="0"/>
                        </a:spcBef>
                        <a:spcAft>
                          <a:spcPts val="0"/>
                        </a:spcAft>
                      </a:pPr>
                      <a:r>
                        <a:rPr lang="en-US" sz="1600">
                          <a:effectLst/>
                        </a:rPr>
                        <a:t>Employment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27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46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1687752219"/>
                  </a:ext>
                </a:extLst>
              </a:tr>
              <a:tr h="290311">
                <a:tc>
                  <a:txBody>
                    <a:bodyPr/>
                    <a:lstStyle/>
                    <a:p>
                      <a:pPr marL="0" marR="0">
                        <a:spcBef>
                          <a:spcPts val="0"/>
                        </a:spcBef>
                        <a:spcAft>
                          <a:spcPts val="0"/>
                        </a:spcAft>
                      </a:pPr>
                      <a:r>
                        <a:rPr lang="en-US" sz="1600">
                          <a:effectLst/>
                        </a:rPr>
                        <a:t>Education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57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68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2492055215"/>
                  </a:ext>
                </a:extLst>
              </a:tr>
              <a:tr h="290311">
                <a:tc>
                  <a:txBody>
                    <a:bodyPr/>
                    <a:lstStyle/>
                    <a:p>
                      <a:pPr marL="0" marR="0">
                        <a:spcBef>
                          <a:spcPts val="0"/>
                        </a:spcBef>
                        <a:spcAft>
                          <a:spcPts val="0"/>
                        </a:spcAft>
                      </a:pPr>
                      <a:r>
                        <a:rPr lang="en-US" sz="1600">
                          <a:effectLst/>
                        </a:rPr>
                        <a:t>Shopping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38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1262841038"/>
                  </a:ext>
                </a:extLst>
              </a:tr>
              <a:tr h="290311">
                <a:tc>
                  <a:txBody>
                    <a:bodyPr/>
                    <a:lstStyle/>
                    <a:p>
                      <a:pPr marL="0" marR="0">
                        <a:spcBef>
                          <a:spcPts val="0"/>
                        </a:spcBef>
                        <a:spcAft>
                          <a:spcPts val="0"/>
                        </a:spcAft>
                      </a:pPr>
                      <a:r>
                        <a:rPr lang="en-US" sz="1600">
                          <a:effectLst/>
                        </a:rPr>
                        <a:t>Groceries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52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93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576411444"/>
                  </a:ext>
                </a:extLst>
              </a:tr>
              <a:tr h="290311">
                <a:tc>
                  <a:txBody>
                    <a:bodyPr/>
                    <a:lstStyle/>
                    <a:p>
                      <a:pPr marL="0" marR="0">
                        <a:spcBef>
                          <a:spcPts val="0"/>
                        </a:spcBef>
                        <a:spcAft>
                          <a:spcPts val="0"/>
                        </a:spcAft>
                      </a:pPr>
                      <a:r>
                        <a:rPr lang="en-US" sz="1600">
                          <a:effectLst/>
                        </a:rPr>
                        <a:t>Restaurants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63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62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2949240242"/>
                  </a:ext>
                </a:extLst>
              </a:tr>
              <a:tr h="290311">
                <a:tc>
                  <a:txBody>
                    <a:bodyPr/>
                    <a:lstStyle/>
                    <a:p>
                      <a:pPr marL="0" marR="0">
                        <a:spcBef>
                          <a:spcPts val="0"/>
                        </a:spcBef>
                        <a:spcAft>
                          <a:spcPts val="0"/>
                        </a:spcAft>
                      </a:pPr>
                      <a:r>
                        <a:rPr lang="en-US" sz="1600">
                          <a:effectLst/>
                        </a:rPr>
                        <a:t>Green space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81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90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4235460913"/>
                  </a:ext>
                </a:extLst>
              </a:tr>
              <a:tr h="290311">
                <a:tc>
                  <a:txBody>
                    <a:bodyPr/>
                    <a:lstStyle/>
                    <a:p>
                      <a:pPr marL="0" marR="0">
                        <a:spcBef>
                          <a:spcPts val="0"/>
                        </a:spcBef>
                        <a:spcAft>
                          <a:spcPts val="0"/>
                        </a:spcAft>
                      </a:pPr>
                      <a:r>
                        <a:rPr lang="en-US" sz="1600">
                          <a:effectLst/>
                        </a:rPr>
                        <a:t>Healthcare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81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73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3237472358"/>
                  </a:ext>
                </a:extLst>
              </a:tr>
              <a:tr h="290311">
                <a:tc>
                  <a:txBody>
                    <a:bodyPr/>
                    <a:lstStyle/>
                    <a:p>
                      <a:pPr marL="0" marR="0">
                        <a:spcBef>
                          <a:spcPts val="0"/>
                        </a:spcBef>
                        <a:spcAft>
                          <a:spcPts val="0"/>
                        </a:spcAft>
                      </a:pPr>
                      <a:r>
                        <a:rPr lang="en-US" sz="1600">
                          <a:effectLst/>
                        </a:rPr>
                        <a:t>Public transportation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63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75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2824093807"/>
                  </a:ext>
                </a:extLst>
              </a:tr>
              <a:tr h="290311">
                <a:tc>
                  <a:txBody>
                    <a:bodyPr/>
                    <a:lstStyle/>
                    <a:p>
                      <a:pPr marL="0" marR="0">
                        <a:spcBef>
                          <a:spcPts val="0"/>
                        </a:spcBef>
                        <a:spcAft>
                          <a:spcPts val="0"/>
                        </a:spcAft>
                      </a:pPr>
                      <a:r>
                        <a:rPr lang="en-US" sz="1600">
                          <a:effectLst/>
                        </a:rPr>
                        <a:t>Options for worship</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26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19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1058279178"/>
                  </a:ext>
                </a:extLst>
              </a:tr>
              <a:tr h="532236">
                <a:tc>
                  <a:txBody>
                    <a:bodyPr/>
                    <a:lstStyle/>
                    <a:p>
                      <a:pPr marL="0" marR="0">
                        <a:spcBef>
                          <a:spcPts val="0"/>
                        </a:spcBef>
                        <a:spcAft>
                          <a:spcPts val="0"/>
                        </a:spcAft>
                      </a:pPr>
                      <a:r>
                        <a:rPr lang="en-US" sz="1600">
                          <a:effectLst/>
                        </a:rPr>
                        <a:t>Adult outdoor recreation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80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70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4202679818"/>
                  </a:ext>
                </a:extLst>
              </a:tr>
              <a:tr h="532236">
                <a:tc>
                  <a:txBody>
                    <a:bodyPr/>
                    <a:lstStyle/>
                    <a:p>
                      <a:pPr marL="0" marR="0">
                        <a:spcBef>
                          <a:spcPts val="0"/>
                        </a:spcBef>
                        <a:spcAft>
                          <a:spcPts val="0"/>
                        </a:spcAft>
                      </a:pPr>
                      <a:r>
                        <a:rPr lang="en-US" sz="1600">
                          <a:effectLst/>
                        </a:rPr>
                        <a:t>Adult indoor recreation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14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38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2850303449"/>
                  </a:ext>
                </a:extLst>
              </a:tr>
              <a:tr h="532236">
                <a:tc>
                  <a:txBody>
                    <a:bodyPr/>
                    <a:lstStyle/>
                    <a:p>
                      <a:pPr marL="0" marR="0">
                        <a:spcBef>
                          <a:spcPts val="0"/>
                        </a:spcBef>
                        <a:spcAft>
                          <a:spcPts val="0"/>
                        </a:spcAft>
                      </a:pPr>
                      <a:r>
                        <a:rPr lang="en-US" sz="1600">
                          <a:effectLst/>
                        </a:rPr>
                        <a:t>Youth outdoor recreation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44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58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2936496794"/>
                  </a:ext>
                </a:extLst>
              </a:tr>
              <a:tr h="532236">
                <a:tc>
                  <a:txBody>
                    <a:bodyPr/>
                    <a:lstStyle/>
                    <a:p>
                      <a:pPr marL="0" marR="0">
                        <a:spcBef>
                          <a:spcPts val="0"/>
                        </a:spcBef>
                        <a:spcAft>
                          <a:spcPts val="0"/>
                        </a:spcAft>
                      </a:pPr>
                      <a:r>
                        <a:rPr lang="en-US" sz="1600">
                          <a:effectLst/>
                        </a:rPr>
                        <a:t>Youth indoor recreation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44</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1467848171"/>
                  </a:ext>
                </a:extLst>
              </a:tr>
              <a:tr h="290311">
                <a:tc>
                  <a:txBody>
                    <a:bodyPr/>
                    <a:lstStyle/>
                    <a:p>
                      <a:pPr marL="0" marR="0">
                        <a:spcBef>
                          <a:spcPts val="0"/>
                        </a:spcBef>
                        <a:spcAft>
                          <a:spcPts val="0"/>
                        </a:spcAft>
                      </a:pPr>
                      <a:r>
                        <a:rPr lang="en-US" sz="1600">
                          <a:effectLst/>
                        </a:rPr>
                        <a:t>Pedestrian access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73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tc>
                  <a:txBody>
                    <a:bodyPr/>
                    <a:lstStyle/>
                    <a:p>
                      <a:pPr marL="0" marR="0">
                        <a:spcBef>
                          <a:spcPts val="0"/>
                        </a:spcBef>
                        <a:spcAft>
                          <a:spcPts val="0"/>
                        </a:spcAft>
                      </a:pPr>
                      <a:r>
                        <a:rPr lang="en-US" sz="1600">
                          <a:effectLst/>
                        </a:rPr>
                        <a:t>93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90722" marR="90722" marT="0" marB="0"/>
                </a:tc>
                <a:extLst>
                  <a:ext uri="{0D108BD9-81ED-4DB2-BD59-A6C34878D82A}">
                    <a16:rowId xmlns:a16="http://schemas.microsoft.com/office/drawing/2014/main" val="920674921"/>
                  </a:ext>
                </a:extLst>
              </a:tr>
            </a:tbl>
          </a:graphicData>
        </a:graphic>
      </p:graphicFrame>
    </p:spTree>
    <p:extLst>
      <p:ext uri="{BB962C8B-B14F-4D97-AF65-F5344CB8AC3E}">
        <p14:creationId xmlns:p14="http://schemas.microsoft.com/office/powerpoint/2010/main" val="2518601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extLst/>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D80C2-0D03-5F46-9677-C8F3678D02BF}"/>
              </a:ext>
            </a:extLst>
          </p:cNvPr>
          <p:cNvSpPr>
            <a:spLocks noGrp="1"/>
          </p:cNvSpPr>
          <p:nvPr>
            <p:ph type="title"/>
          </p:nvPr>
        </p:nvSpPr>
        <p:spPr>
          <a:xfrm>
            <a:off x="1384520" y="781728"/>
            <a:ext cx="2668479" cy="2268559"/>
          </a:xfrm>
        </p:spPr>
        <p:txBody>
          <a:bodyPr vert="horz" lIns="91440" tIns="45720" rIns="91440" bIns="45720" rtlCol="0" anchor="t">
            <a:normAutofit/>
          </a:bodyPr>
          <a:lstStyle/>
          <a:p>
            <a:r>
              <a:rPr lang="en-US" sz="2700" dirty="0"/>
              <a:t>Rating of Neighborhood’s Infrastructure</a:t>
            </a:r>
          </a:p>
        </p:txBody>
      </p:sp>
      <p:graphicFrame>
        <p:nvGraphicFramePr>
          <p:cNvPr id="4" name="Table 3">
            <a:extLst>
              <a:ext uri="{FF2B5EF4-FFF2-40B4-BE49-F238E27FC236}">
                <a16:creationId xmlns:a16="http://schemas.microsoft.com/office/drawing/2014/main" id="{460A9A45-9B33-6B4F-8236-9B1EC7A1AB8B}"/>
              </a:ext>
            </a:extLst>
          </p:cNvPr>
          <p:cNvGraphicFramePr>
            <a:graphicFrameLocks noGrp="1"/>
          </p:cNvGraphicFramePr>
          <p:nvPr>
            <p:extLst>
              <p:ext uri="{D42A27DB-BD31-4B8C-83A1-F6EECF244321}">
                <p14:modId xmlns:p14="http://schemas.microsoft.com/office/powerpoint/2010/main" val="2354096648"/>
              </p:ext>
            </p:extLst>
          </p:nvPr>
        </p:nvGraphicFramePr>
        <p:xfrm>
          <a:off x="4793133" y="818147"/>
          <a:ext cx="5948939" cy="5402769"/>
        </p:xfrm>
        <a:graphic>
          <a:graphicData uri="http://schemas.openxmlformats.org/drawingml/2006/table">
            <a:tbl>
              <a:tblPr firstRow="1" firstCol="1" bandRow="1">
                <a:tableStyleId>{5C22544A-7EE6-4342-B048-85BDC9FD1C3A}</a:tableStyleId>
              </a:tblPr>
              <a:tblGrid>
                <a:gridCol w="1857824">
                  <a:extLst>
                    <a:ext uri="{9D8B030D-6E8A-4147-A177-3AD203B41FA5}">
                      <a16:colId xmlns:a16="http://schemas.microsoft.com/office/drawing/2014/main" val="531972476"/>
                    </a:ext>
                  </a:extLst>
                </a:gridCol>
                <a:gridCol w="734324">
                  <a:extLst>
                    <a:ext uri="{9D8B030D-6E8A-4147-A177-3AD203B41FA5}">
                      <a16:colId xmlns:a16="http://schemas.microsoft.com/office/drawing/2014/main" val="4048086696"/>
                    </a:ext>
                  </a:extLst>
                </a:gridCol>
                <a:gridCol w="651814">
                  <a:extLst>
                    <a:ext uri="{9D8B030D-6E8A-4147-A177-3AD203B41FA5}">
                      <a16:colId xmlns:a16="http://schemas.microsoft.com/office/drawing/2014/main" val="3845700004"/>
                    </a:ext>
                  </a:extLst>
                </a:gridCol>
                <a:gridCol w="783607">
                  <a:extLst>
                    <a:ext uri="{9D8B030D-6E8A-4147-A177-3AD203B41FA5}">
                      <a16:colId xmlns:a16="http://schemas.microsoft.com/office/drawing/2014/main" val="4030911194"/>
                    </a:ext>
                  </a:extLst>
                </a:gridCol>
                <a:gridCol w="800779">
                  <a:extLst>
                    <a:ext uri="{9D8B030D-6E8A-4147-A177-3AD203B41FA5}">
                      <a16:colId xmlns:a16="http://schemas.microsoft.com/office/drawing/2014/main" val="438510918"/>
                    </a:ext>
                  </a:extLst>
                </a:gridCol>
                <a:gridCol w="1120591">
                  <a:extLst>
                    <a:ext uri="{9D8B030D-6E8A-4147-A177-3AD203B41FA5}">
                      <a16:colId xmlns:a16="http://schemas.microsoft.com/office/drawing/2014/main" val="1475434546"/>
                    </a:ext>
                  </a:extLst>
                </a:gridCol>
              </a:tblGrid>
              <a:tr h="825071">
                <a:tc>
                  <a:txBody>
                    <a:bodyPr/>
                    <a:lstStyle/>
                    <a:p>
                      <a:pPr marL="0" marR="0">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Very Poor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Poor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Fair</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Good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Excellent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extLst>
                  <a:ext uri="{0D108BD9-81ED-4DB2-BD59-A6C34878D82A}">
                    <a16:rowId xmlns:a16="http://schemas.microsoft.com/office/drawing/2014/main" val="2320267756"/>
                  </a:ext>
                </a:extLst>
              </a:tr>
              <a:tr h="450038">
                <a:tc>
                  <a:txBody>
                    <a:bodyPr/>
                    <a:lstStyle/>
                    <a:p>
                      <a:pPr marL="0" marR="0">
                        <a:spcBef>
                          <a:spcPts val="0"/>
                        </a:spcBef>
                        <a:spcAft>
                          <a:spcPts val="0"/>
                        </a:spcAft>
                      </a:pPr>
                      <a:r>
                        <a:rPr lang="en-US" sz="1400">
                          <a:effectLst/>
                        </a:rPr>
                        <a:t>Sidewalks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dirty="0">
                          <a:effectLst/>
                        </a:rPr>
                        <a:t> 0.0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5.6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22.2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62.5</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9.7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extLst>
                  <a:ext uri="{0D108BD9-81ED-4DB2-BD59-A6C34878D82A}">
                    <a16:rowId xmlns:a16="http://schemas.microsoft.com/office/drawing/2014/main" val="2974926841"/>
                  </a:ext>
                </a:extLst>
              </a:tr>
              <a:tr h="825071">
                <a:tc>
                  <a:txBody>
                    <a:bodyPr/>
                    <a:lstStyle/>
                    <a:p>
                      <a:pPr marL="0" marR="0">
                        <a:spcBef>
                          <a:spcPts val="0"/>
                        </a:spcBef>
                        <a:spcAft>
                          <a:spcPts val="0"/>
                        </a:spcAft>
                      </a:pPr>
                      <a:r>
                        <a:rPr lang="en-US" sz="1400">
                          <a:effectLst/>
                        </a:rPr>
                        <a:t>Walking/Bike Paths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dirty="0">
                          <a:effectLst/>
                        </a:rPr>
                        <a:t>1.4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12.3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56.2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28.8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extLst>
                  <a:ext uri="{0D108BD9-81ED-4DB2-BD59-A6C34878D82A}">
                    <a16:rowId xmlns:a16="http://schemas.microsoft.com/office/drawing/2014/main" val="2848802559"/>
                  </a:ext>
                </a:extLst>
              </a:tr>
              <a:tr h="450038">
                <a:tc>
                  <a:txBody>
                    <a:bodyPr/>
                    <a:lstStyle/>
                    <a:p>
                      <a:pPr marL="0" marR="0">
                        <a:spcBef>
                          <a:spcPts val="0"/>
                        </a:spcBef>
                        <a:spcAft>
                          <a:spcPts val="0"/>
                        </a:spcAft>
                      </a:pPr>
                      <a:r>
                        <a:rPr lang="en-US" sz="1400">
                          <a:effectLst/>
                        </a:rPr>
                        <a:t>Local Parks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2.7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6.8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65.8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23.3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extLst>
                  <a:ext uri="{0D108BD9-81ED-4DB2-BD59-A6C34878D82A}">
                    <a16:rowId xmlns:a16="http://schemas.microsoft.com/office/drawing/2014/main" val="4072143288"/>
                  </a:ext>
                </a:extLst>
              </a:tr>
              <a:tr h="450038">
                <a:tc>
                  <a:txBody>
                    <a:bodyPr/>
                    <a:lstStyle/>
                    <a:p>
                      <a:pPr marL="0" marR="0">
                        <a:spcBef>
                          <a:spcPts val="0"/>
                        </a:spcBef>
                        <a:spcAft>
                          <a:spcPts val="0"/>
                        </a:spcAft>
                      </a:pPr>
                      <a:r>
                        <a:rPr lang="en-US" sz="1400">
                          <a:effectLst/>
                        </a:rPr>
                        <a:t>Roads (driving)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9.7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34.7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47.2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6.9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extLst>
                  <a:ext uri="{0D108BD9-81ED-4DB2-BD59-A6C34878D82A}">
                    <a16:rowId xmlns:a16="http://schemas.microsoft.com/office/drawing/2014/main" val="1030787539"/>
                  </a:ext>
                </a:extLst>
              </a:tr>
              <a:tr h="450038">
                <a:tc>
                  <a:txBody>
                    <a:bodyPr/>
                    <a:lstStyle/>
                    <a:p>
                      <a:pPr marL="0" marR="0">
                        <a:spcBef>
                          <a:spcPts val="0"/>
                        </a:spcBef>
                        <a:spcAft>
                          <a:spcPts val="0"/>
                        </a:spcAft>
                      </a:pPr>
                      <a:r>
                        <a:rPr lang="en-US" sz="1400">
                          <a:effectLst/>
                        </a:rPr>
                        <a:t>Roads (Biking)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1.4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9.6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32.9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43.8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12.3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extLst>
                  <a:ext uri="{0D108BD9-81ED-4DB2-BD59-A6C34878D82A}">
                    <a16:rowId xmlns:a16="http://schemas.microsoft.com/office/drawing/2014/main" val="756791355"/>
                  </a:ext>
                </a:extLst>
              </a:tr>
              <a:tr h="450038">
                <a:tc>
                  <a:txBody>
                    <a:bodyPr/>
                    <a:lstStyle/>
                    <a:p>
                      <a:pPr marL="0" marR="0">
                        <a:spcBef>
                          <a:spcPts val="0"/>
                        </a:spcBef>
                        <a:spcAft>
                          <a:spcPts val="0"/>
                        </a:spcAft>
                      </a:pPr>
                      <a:r>
                        <a:rPr lang="en-US" sz="1400">
                          <a:effectLst/>
                        </a:rPr>
                        <a:t>Street Parking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7.0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28.2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57.7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4.2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extLst>
                  <a:ext uri="{0D108BD9-81ED-4DB2-BD59-A6C34878D82A}">
                    <a16:rowId xmlns:a16="http://schemas.microsoft.com/office/drawing/2014/main" val="309029253"/>
                  </a:ext>
                </a:extLst>
              </a:tr>
              <a:tr h="1502437">
                <a:tc>
                  <a:txBody>
                    <a:bodyPr/>
                    <a:lstStyle/>
                    <a:p>
                      <a:pPr marL="0" marR="0">
                        <a:spcBef>
                          <a:spcPts val="0"/>
                        </a:spcBef>
                        <a:spcAft>
                          <a:spcPts val="0"/>
                        </a:spcAft>
                      </a:pPr>
                      <a:r>
                        <a:rPr lang="en-US" sz="1400">
                          <a:effectLst/>
                        </a:rPr>
                        <a:t>Connectivity to different parts of the neighborhood</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4.2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5.6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26.4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a:effectLst/>
                        </a:rPr>
                        <a:t>58.3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tc>
                  <a:txBody>
                    <a:bodyPr/>
                    <a:lstStyle/>
                    <a:p>
                      <a:pPr marL="0" marR="0">
                        <a:spcBef>
                          <a:spcPts val="0"/>
                        </a:spcBef>
                        <a:spcAft>
                          <a:spcPts val="0"/>
                        </a:spcAft>
                      </a:pPr>
                      <a:r>
                        <a:rPr lang="en-US" sz="1400" dirty="0">
                          <a:effectLst/>
                        </a:rPr>
                        <a:t>5.6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79887" marR="79887" marT="0" marB="0"/>
                </a:tc>
                <a:extLst>
                  <a:ext uri="{0D108BD9-81ED-4DB2-BD59-A6C34878D82A}">
                    <a16:rowId xmlns:a16="http://schemas.microsoft.com/office/drawing/2014/main" val="2196097701"/>
                  </a:ext>
                </a:extLst>
              </a:tr>
            </a:tbl>
          </a:graphicData>
        </a:graphic>
      </p:graphicFrame>
    </p:spTree>
    <p:extLst>
      <p:ext uri="{BB962C8B-B14F-4D97-AF65-F5344CB8AC3E}">
        <p14:creationId xmlns:p14="http://schemas.microsoft.com/office/powerpoint/2010/main" val="2189764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6B14F-009D-0144-848E-7BE3C43B1B93}"/>
              </a:ext>
            </a:extLst>
          </p:cNvPr>
          <p:cNvSpPr>
            <a:spLocks noGrp="1"/>
          </p:cNvSpPr>
          <p:nvPr>
            <p:ph type="title"/>
          </p:nvPr>
        </p:nvSpPr>
        <p:spPr/>
        <p:txBody>
          <a:bodyPr/>
          <a:lstStyle/>
          <a:p>
            <a:pPr algn="ctr"/>
            <a:r>
              <a:rPr lang="en-US" dirty="0"/>
              <a:t>Is the neighborhood easy to walk?</a:t>
            </a:r>
          </a:p>
        </p:txBody>
      </p:sp>
      <p:graphicFrame>
        <p:nvGraphicFramePr>
          <p:cNvPr id="4" name="Content Placeholder 3">
            <a:extLst>
              <a:ext uri="{FF2B5EF4-FFF2-40B4-BE49-F238E27FC236}">
                <a16:creationId xmlns:a16="http://schemas.microsoft.com/office/drawing/2014/main" id="{154F0AA4-9B10-9C41-876C-5AE90596D56B}"/>
              </a:ext>
            </a:extLst>
          </p:cNvPr>
          <p:cNvGraphicFramePr>
            <a:graphicFrameLocks noGrp="1"/>
          </p:cNvGraphicFramePr>
          <p:nvPr>
            <p:ph idx="1"/>
            <p:extLst>
              <p:ext uri="{D42A27DB-BD31-4B8C-83A1-F6EECF244321}">
                <p14:modId xmlns:p14="http://schemas.microsoft.com/office/powerpoint/2010/main" val="2471053392"/>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93281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6B14F-009D-0144-848E-7BE3C43B1B93}"/>
              </a:ext>
            </a:extLst>
          </p:cNvPr>
          <p:cNvSpPr>
            <a:spLocks noGrp="1"/>
          </p:cNvSpPr>
          <p:nvPr>
            <p:ph type="title"/>
          </p:nvPr>
        </p:nvSpPr>
        <p:spPr/>
        <p:txBody>
          <a:bodyPr/>
          <a:lstStyle/>
          <a:p>
            <a:pPr algn="ctr"/>
            <a:r>
              <a:rPr lang="en-US" dirty="0"/>
              <a:t>Is the neighborhood easy to bike?</a:t>
            </a:r>
          </a:p>
        </p:txBody>
      </p:sp>
      <p:graphicFrame>
        <p:nvGraphicFramePr>
          <p:cNvPr id="4" name="Content Placeholder 3">
            <a:extLst>
              <a:ext uri="{FF2B5EF4-FFF2-40B4-BE49-F238E27FC236}">
                <a16:creationId xmlns:a16="http://schemas.microsoft.com/office/drawing/2014/main" id="{154F0AA4-9B10-9C41-876C-5AE90596D56B}"/>
              </a:ext>
            </a:extLst>
          </p:cNvPr>
          <p:cNvGraphicFramePr>
            <a:graphicFrameLocks noGrp="1"/>
          </p:cNvGraphicFramePr>
          <p:nvPr>
            <p:ph idx="1"/>
            <p:extLst>
              <p:ext uri="{D42A27DB-BD31-4B8C-83A1-F6EECF244321}">
                <p14:modId xmlns:p14="http://schemas.microsoft.com/office/powerpoint/2010/main" val="993195881"/>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221995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6B14F-009D-0144-848E-7BE3C43B1B93}"/>
              </a:ext>
            </a:extLst>
          </p:cNvPr>
          <p:cNvSpPr>
            <a:spLocks noGrp="1"/>
          </p:cNvSpPr>
          <p:nvPr>
            <p:ph type="title"/>
          </p:nvPr>
        </p:nvSpPr>
        <p:spPr/>
        <p:txBody>
          <a:bodyPr/>
          <a:lstStyle/>
          <a:p>
            <a:pPr algn="ctr"/>
            <a:r>
              <a:rPr lang="en-US" dirty="0"/>
              <a:t>Is the South Park St. Corridor easy to bike?</a:t>
            </a:r>
          </a:p>
        </p:txBody>
      </p:sp>
      <p:graphicFrame>
        <p:nvGraphicFramePr>
          <p:cNvPr id="4" name="Content Placeholder 3">
            <a:extLst>
              <a:ext uri="{FF2B5EF4-FFF2-40B4-BE49-F238E27FC236}">
                <a16:creationId xmlns:a16="http://schemas.microsoft.com/office/drawing/2014/main" id="{154F0AA4-9B10-9C41-876C-5AE90596D56B}"/>
              </a:ext>
            </a:extLst>
          </p:cNvPr>
          <p:cNvGraphicFramePr>
            <a:graphicFrameLocks noGrp="1"/>
          </p:cNvGraphicFramePr>
          <p:nvPr>
            <p:ph idx="1"/>
            <p:extLst>
              <p:ext uri="{D42A27DB-BD31-4B8C-83A1-F6EECF244321}">
                <p14:modId xmlns:p14="http://schemas.microsoft.com/office/powerpoint/2010/main" val="1589075306"/>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8098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Satisfaction with public transportation</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3993299614"/>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74525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0360D-4FAF-7744-A2DD-052F6705EE2C}"/>
              </a:ext>
            </a:extLst>
          </p:cNvPr>
          <p:cNvSpPr>
            <a:spLocks noGrp="1"/>
          </p:cNvSpPr>
          <p:nvPr>
            <p:ph type="title"/>
          </p:nvPr>
        </p:nvSpPr>
        <p:spPr/>
        <p:txBody>
          <a:bodyPr/>
          <a:lstStyle/>
          <a:p>
            <a:pPr algn="ctr"/>
            <a:r>
              <a:rPr lang="en-US" dirty="0"/>
              <a:t>Use of public transportation</a:t>
            </a:r>
          </a:p>
        </p:txBody>
      </p:sp>
      <p:graphicFrame>
        <p:nvGraphicFramePr>
          <p:cNvPr id="4" name="Content Placeholder 3">
            <a:extLst>
              <a:ext uri="{FF2B5EF4-FFF2-40B4-BE49-F238E27FC236}">
                <a16:creationId xmlns:a16="http://schemas.microsoft.com/office/drawing/2014/main" id="{CF1D397E-FE30-7E42-8465-4B4A1B5615B8}"/>
              </a:ext>
            </a:extLst>
          </p:cNvPr>
          <p:cNvGraphicFramePr>
            <a:graphicFrameLocks noGrp="1"/>
          </p:cNvGraphicFramePr>
          <p:nvPr>
            <p:ph idx="1"/>
            <p:extLst>
              <p:ext uri="{D42A27DB-BD31-4B8C-83A1-F6EECF244321}">
                <p14:modId xmlns:p14="http://schemas.microsoft.com/office/powerpoint/2010/main" val="3136983000"/>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93995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Support more business development in the neighborhood</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2873642931"/>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894573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Satisfaction with range of businesses along South Park Street</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560103227"/>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6383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How often do you shop along South Park Street</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1708798511"/>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62284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63901-CC7A-C743-8E02-4536331394C9}"/>
              </a:ext>
            </a:extLst>
          </p:cNvPr>
          <p:cNvSpPr>
            <a:spLocks noGrp="1"/>
          </p:cNvSpPr>
          <p:nvPr>
            <p:ph type="title"/>
          </p:nvPr>
        </p:nvSpPr>
        <p:spPr/>
        <p:txBody>
          <a:bodyPr/>
          <a:lstStyle/>
          <a:p>
            <a:pPr algn="ctr"/>
            <a:r>
              <a:rPr lang="en-US" dirty="0"/>
              <a:t>Methods</a:t>
            </a:r>
          </a:p>
        </p:txBody>
      </p:sp>
      <p:sp>
        <p:nvSpPr>
          <p:cNvPr id="3" name="Content Placeholder 2">
            <a:extLst>
              <a:ext uri="{FF2B5EF4-FFF2-40B4-BE49-F238E27FC236}">
                <a16:creationId xmlns:a16="http://schemas.microsoft.com/office/drawing/2014/main" id="{9B02D83B-C272-8649-82DA-DCF8B5339443}"/>
              </a:ext>
            </a:extLst>
          </p:cNvPr>
          <p:cNvSpPr>
            <a:spLocks noGrp="1"/>
          </p:cNvSpPr>
          <p:nvPr>
            <p:ph idx="1"/>
          </p:nvPr>
        </p:nvSpPr>
        <p:spPr>
          <a:xfrm>
            <a:off x="2503776" y="1452510"/>
            <a:ext cx="7796540" cy="3997828"/>
          </a:xfrm>
        </p:spPr>
        <p:txBody>
          <a:bodyPr>
            <a:normAutofit/>
          </a:bodyPr>
          <a:lstStyle/>
          <a:p>
            <a:r>
              <a:rPr lang="en-US" sz="3200" dirty="0"/>
              <a:t>Census data</a:t>
            </a:r>
          </a:p>
          <a:p>
            <a:r>
              <a:rPr lang="en-US" sz="3200" dirty="0"/>
              <a:t>Household survey</a:t>
            </a:r>
          </a:p>
          <a:p>
            <a:r>
              <a:rPr lang="en-US" sz="3200" dirty="0"/>
              <a:t>Business Interviews</a:t>
            </a:r>
          </a:p>
          <a:p>
            <a:r>
              <a:rPr lang="en-US" sz="3200" dirty="0"/>
              <a:t>Youth Interviews</a:t>
            </a:r>
          </a:p>
        </p:txBody>
      </p:sp>
    </p:spTree>
    <p:extLst>
      <p:ext uri="{BB962C8B-B14F-4D97-AF65-F5344CB8AC3E}">
        <p14:creationId xmlns:p14="http://schemas.microsoft.com/office/powerpoint/2010/main" val="13550966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Most important issue in choosing a grocery store</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1566780799"/>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02608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Support higher density development in the South Park Street Corridor</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3746736785"/>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07305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Enough resident input into development process in the neighborhood</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1321886627"/>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62123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29A86-0259-9943-83DA-92977F62C012}"/>
              </a:ext>
            </a:extLst>
          </p:cNvPr>
          <p:cNvSpPr>
            <a:spLocks noGrp="1"/>
          </p:cNvSpPr>
          <p:nvPr>
            <p:ph type="title"/>
          </p:nvPr>
        </p:nvSpPr>
        <p:spPr/>
        <p:txBody>
          <a:bodyPr/>
          <a:lstStyle/>
          <a:p>
            <a:pPr algn="ctr"/>
            <a:r>
              <a:rPr lang="en-US" dirty="0"/>
              <a:t>Should a neighborhood plan be updated?</a:t>
            </a:r>
          </a:p>
        </p:txBody>
      </p:sp>
      <p:graphicFrame>
        <p:nvGraphicFramePr>
          <p:cNvPr id="4" name="Content Placeholder 3">
            <a:extLst>
              <a:ext uri="{FF2B5EF4-FFF2-40B4-BE49-F238E27FC236}">
                <a16:creationId xmlns:a16="http://schemas.microsoft.com/office/drawing/2014/main" id="{9AAB83B5-C9D2-F549-9779-E98027FF77D2}"/>
              </a:ext>
            </a:extLst>
          </p:cNvPr>
          <p:cNvGraphicFramePr>
            <a:graphicFrameLocks noGrp="1"/>
          </p:cNvGraphicFramePr>
          <p:nvPr>
            <p:ph idx="1"/>
            <p:extLst>
              <p:ext uri="{D42A27DB-BD31-4B8C-83A1-F6EECF244321}">
                <p14:modId xmlns:p14="http://schemas.microsoft.com/office/powerpoint/2010/main" val="3961247098"/>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5945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Support for a community center in the neighborhood</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3998014621"/>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7820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Support historic preservation on West Lakeside Street</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145342680"/>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34096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Concern with affordable housing in the neighborhood</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4277854755"/>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246145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Importance of maintaining quality of Olin-</a:t>
            </a:r>
            <a:r>
              <a:rPr lang="en-US" dirty="0" err="1"/>
              <a:t>Turnville</a:t>
            </a:r>
            <a:r>
              <a:rPr lang="en-US" dirty="0"/>
              <a:t> Park</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3729115322"/>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3564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Satisfaction with neighborhood associations activities</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2790077634"/>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9743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Attendance at neighborhood association meetings</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4245791528"/>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373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lgn="ctr"/>
            <a:r>
              <a:rPr lang="en"/>
              <a:t>Research Questions</a:t>
            </a:r>
            <a:endParaRPr/>
          </a:p>
        </p:txBody>
      </p:sp>
      <p:sp>
        <p:nvSpPr>
          <p:cNvPr id="63" name="Google Shape;63;p14"/>
          <p:cNvSpPr txBox="1">
            <a:spLocks noGrp="1"/>
          </p:cNvSpPr>
          <p:nvPr>
            <p:ph type="body" idx="1"/>
          </p:nvPr>
        </p:nvSpPr>
        <p:spPr>
          <a:xfrm>
            <a:off x="885133" y="1806451"/>
            <a:ext cx="4780800" cy="4555200"/>
          </a:xfrm>
          <a:prstGeom prst="rect">
            <a:avLst/>
          </a:prstGeom>
        </p:spPr>
        <p:txBody>
          <a:bodyPr spcFirstLastPara="1" vert="horz" wrap="square" lIns="121900" tIns="121900" rIns="121900" bIns="121900" rtlCol="0" anchor="t" anchorCtr="0">
            <a:noAutofit/>
          </a:bodyPr>
          <a:lstStyle/>
          <a:p>
            <a:pPr indent="-507987">
              <a:lnSpc>
                <a:spcPct val="100000"/>
              </a:lnSpc>
              <a:buClr>
                <a:schemeClr val="dk1"/>
              </a:buClr>
              <a:buSzPts val="2400"/>
              <a:buAutoNum type="arabicPeriod"/>
            </a:pPr>
            <a:r>
              <a:rPr lang="en" sz="3200">
                <a:solidFill>
                  <a:schemeClr val="dk1"/>
                </a:solidFill>
              </a:rPr>
              <a:t>How is the Bay Creek neighborhood changing over time?</a:t>
            </a:r>
            <a:endParaRPr sz="3200">
              <a:solidFill>
                <a:schemeClr val="dk1"/>
              </a:solidFill>
            </a:endParaRPr>
          </a:p>
          <a:p>
            <a:pPr indent="0">
              <a:lnSpc>
                <a:spcPct val="100000"/>
              </a:lnSpc>
              <a:buNone/>
            </a:pPr>
            <a:endParaRPr sz="3200">
              <a:solidFill>
                <a:schemeClr val="dk1"/>
              </a:solidFill>
            </a:endParaRPr>
          </a:p>
          <a:p>
            <a:pPr indent="-507987">
              <a:lnSpc>
                <a:spcPct val="100000"/>
              </a:lnSpc>
              <a:buClr>
                <a:schemeClr val="dk1"/>
              </a:buClr>
              <a:buSzPts val="2400"/>
              <a:buAutoNum type="arabicPeriod"/>
            </a:pPr>
            <a:r>
              <a:rPr lang="en" sz="3200">
                <a:solidFill>
                  <a:schemeClr val="dk1"/>
                </a:solidFill>
              </a:rPr>
              <a:t>How does the neighborhood compare to other neighborhoods? </a:t>
            </a:r>
            <a:endParaRPr sz="3200">
              <a:solidFill>
                <a:schemeClr val="dk1"/>
              </a:solidFill>
            </a:endParaRPr>
          </a:p>
          <a:p>
            <a:pPr marL="0" indent="0">
              <a:lnSpc>
                <a:spcPct val="100000"/>
              </a:lnSpc>
              <a:buNone/>
            </a:pPr>
            <a:endParaRPr sz="3200">
              <a:solidFill>
                <a:schemeClr val="dk1"/>
              </a:solidFill>
            </a:endParaRPr>
          </a:p>
          <a:p>
            <a:pPr marL="0" indent="0">
              <a:lnSpc>
                <a:spcPct val="100000"/>
              </a:lnSpc>
              <a:buNone/>
            </a:pPr>
            <a:endParaRPr sz="3200">
              <a:solidFill>
                <a:schemeClr val="dk1"/>
              </a:solidFill>
            </a:endParaRPr>
          </a:p>
        </p:txBody>
      </p:sp>
      <p:pic>
        <p:nvPicPr>
          <p:cNvPr id="64" name="Google Shape;64;p14"/>
          <p:cNvPicPr preferRelativeResize="0"/>
          <p:nvPr/>
        </p:nvPicPr>
        <p:blipFill>
          <a:blip r:embed="rId3">
            <a:alphaModFix/>
          </a:blip>
          <a:stretch>
            <a:fillRect/>
          </a:stretch>
        </p:blipFill>
        <p:spPr>
          <a:xfrm>
            <a:off x="6254601" y="1536634"/>
            <a:ext cx="5015500" cy="5094833"/>
          </a:xfrm>
          <a:prstGeom prst="rect">
            <a:avLst/>
          </a:prstGeom>
          <a:noFill/>
          <a:ln>
            <a:noFill/>
          </a:ln>
        </p:spPr>
      </p:pic>
      <p:sp>
        <p:nvSpPr>
          <p:cNvPr id="2" name="Rectangle 1">
            <a:extLst>
              <a:ext uri="{FF2B5EF4-FFF2-40B4-BE49-F238E27FC236}">
                <a16:creationId xmlns:a16="http://schemas.microsoft.com/office/drawing/2014/main" id="{B7ABE4B6-6CFC-2D44-B5A7-2284D24A6655}"/>
              </a:ext>
            </a:extLst>
          </p:cNvPr>
          <p:cNvSpPr/>
          <p:nvPr/>
        </p:nvSpPr>
        <p:spPr>
          <a:xfrm>
            <a:off x="5977217" y="3244334"/>
            <a:ext cx="237566" cy="369332"/>
          </a:xfrm>
          <a:prstGeom prst="rect">
            <a:avLst/>
          </a:prstGeom>
        </p:spPr>
        <p:txBody>
          <a:bodyPr wrap="none">
            <a:spAutoFit/>
          </a:bodyPr>
          <a:lstStyle/>
          <a:p>
            <a:r>
              <a:rPr lang="en-US" dirty="0">
                <a:solidFill>
                  <a:srgbClr val="000000"/>
                </a:solidFill>
                <a:latin typeface="-webkit-standard"/>
              </a:rPr>
              <a:t> </a:t>
            </a:r>
            <a:endParaRPr lang="en-US" dirty="0"/>
          </a:p>
        </p:txBody>
      </p:sp>
    </p:spTree>
    <p:extLst>
      <p:ext uri="{BB962C8B-B14F-4D97-AF65-F5344CB8AC3E}">
        <p14:creationId xmlns:p14="http://schemas.microsoft.com/office/powerpoint/2010/main" val="16790843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7948-819F-784A-AE2A-C0352762C38E}"/>
              </a:ext>
            </a:extLst>
          </p:cNvPr>
          <p:cNvSpPr>
            <a:spLocks noGrp="1"/>
          </p:cNvSpPr>
          <p:nvPr>
            <p:ph type="title"/>
          </p:nvPr>
        </p:nvSpPr>
        <p:spPr/>
        <p:txBody>
          <a:bodyPr/>
          <a:lstStyle/>
          <a:p>
            <a:pPr algn="ctr"/>
            <a:r>
              <a:rPr lang="en-US" dirty="0"/>
              <a:t>Have Madison police been responsive?</a:t>
            </a:r>
          </a:p>
        </p:txBody>
      </p:sp>
      <p:graphicFrame>
        <p:nvGraphicFramePr>
          <p:cNvPr id="5" name="Content Placeholder 4">
            <a:extLst>
              <a:ext uri="{FF2B5EF4-FFF2-40B4-BE49-F238E27FC236}">
                <a16:creationId xmlns:a16="http://schemas.microsoft.com/office/drawing/2014/main" id="{867C4025-C119-124D-808E-87316E054E97}"/>
              </a:ext>
            </a:extLst>
          </p:cNvPr>
          <p:cNvGraphicFramePr>
            <a:graphicFrameLocks noGrp="1"/>
          </p:cNvGraphicFramePr>
          <p:nvPr>
            <p:ph idx="1"/>
            <p:extLst>
              <p:ext uri="{D42A27DB-BD31-4B8C-83A1-F6EECF244321}">
                <p14:modId xmlns:p14="http://schemas.microsoft.com/office/powerpoint/2010/main" val="3178727226"/>
              </p:ext>
            </p:extLst>
          </p:nvPr>
        </p:nvGraphicFramePr>
        <p:xfrm>
          <a:off x="2773363" y="2052638"/>
          <a:ext cx="7796212" cy="39973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024755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82618-03AF-5F4E-A55D-95D074F4872F}"/>
              </a:ext>
            </a:extLst>
          </p:cNvPr>
          <p:cNvSpPr>
            <a:spLocks noGrp="1"/>
          </p:cNvSpPr>
          <p:nvPr>
            <p:ph type="title"/>
          </p:nvPr>
        </p:nvSpPr>
        <p:spPr/>
        <p:txBody>
          <a:bodyPr/>
          <a:lstStyle/>
          <a:p>
            <a:pPr algn="ctr"/>
            <a:r>
              <a:rPr lang="en-US" dirty="0"/>
              <a:t>Top concerns identified by residents</a:t>
            </a:r>
          </a:p>
        </p:txBody>
      </p:sp>
      <p:sp>
        <p:nvSpPr>
          <p:cNvPr id="3" name="Content Placeholder 2">
            <a:extLst>
              <a:ext uri="{FF2B5EF4-FFF2-40B4-BE49-F238E27FC236}">
                <a16:creationId xmlns:a16="http://schemas.microsoft.com/office/drawing/2014/main" id="{3053EBE7-7483-F546-9924-7B2CEEF796B9}"/>
              </a:ext>
            </a:extLst>
          </p:cNvPr>
          <p:cNvSpPr>
            <a:spLocks noGrp="1"/>
          </p:cNvSpPr>
          <p:nvPr>
            <p:ph idx="1"/>
          </p:nvPr>
        </p:nvSpPr>
        <p:spPr/>
        <p:txBody>
          <a:bodyPr>
            <a:normAutofit fontScale="92500" lnSpcReduction="20000"/>
          </a:bodyPr>
          <a:lstStyle/>
          <a:p>
            <a:r>
              <a:rPr lang="en-US" dirty="0"/>
              <a:t>Walkability/Dangerous crossings</a:t>
            </a:r>
          </a:p>
          <a:p>
            <a:r>
              <a:rPr lang="en-US" dirty="0"/>
              <a:t>Traffic</a:t>
            </a:r>
          </a:p>
          <a:p>
            <a:r>
              <a:rPr lang="en-US" dirty="0"/>
              <a:t>Gentrification</a:t>
            </a:r>
          </a:p>
          <a:p>
            <a:r>
              <a:rPr lang="en-US" dirty="0"/>
              <a:t>Park Street development</a:t>
            </a:r>
          </a:p>
          <a:p>
            <a:r>
              <a:rPr lang="en-US" dirty="0"/>
              <a:t>Grocery store</a:t>
            </a:r>
          </a:p>
          <a:p>
            <a:r>
              <a:rPr lang="en-US" dirty="0"/>
              <a:t>Greenspace</a:t>
            </a:r>
          </a:p>
          <a:p>
            <a:r>
              <a:rPr lang="en-US" dirty="0"/>
              <a:t>Communication</a:t>
            </a:r>
          </a:p>
          <a:p>
            <a:r>
              <a:rPr lang="en-US" dirty="0"/>
              <a:t>Preservation of historic structures</a:t>
            </a:r>
          </a:p>
        </p:txBody>
      </p:sp>
    </p:spTree>
    <p:extLst>
      <p:ext uri="{BB962C8B-B14F-4D97-AF65-F5344CB8AC3E}">
        <p14:creationId xmlns:p14="http://schemas.microsoft.com/office/powerpoint/2010/main" val="1065420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654728D-3F45-724A-80D4-0596D09C9EF3}"/>
              </a:ext>
            </a:extLst>
          </p:cNvPr>
          <p:cNvSpPr>
            <a:spLocks noGrp="1"/>
          </p:cNvSpPr>
          <p:nvPr>
            <p:ph type="title"/>
          </p:nvPr>
        </p:nvSpPr>
        <p:spPr/>
        <p:txBody>
          <a:bodyPr/>
          <a:lstStyle/>
          <a:p>
            <a:pPr algn="ctr"/>
            <a:r>
              <a:rPr lang="en-US" dirty="0"/>
              <a:t>BUSINESS INTERVIEWS</a:t>
            </a:r>
          </a:p>
        </p:txBody>
      </p:sp>
    </p:spTree>
    <p:extLst>
      <p:ext uri="{BB962C8B-B14F-4D97-AF65-F5344CB8AC3E}">
        <p14:creationId xmlns:p14="http://schemas.microsoft.com/office/powerpoint/2010/main" val="21010664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pPr algn="l"/>
            <a:r>
              <a:rPr lang="en"/>
              <a:t>Business Interviews: Process</a:t>
            </a:r>
            <a:endParaRPr/>
          </a:p>
        </p:txBody>
      </p:sp>
      <p:sp>
        <p:nvSpPr>
          <p:cNvPr id="87" name="Google Shape;87;p13"/>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indent="-440256">
              <a:buSzPts val="1600"/>
            </a:pPr>
            <a:r>
              <a:rPr lang="en" sz="2133" dirty="0">
                <a:solidFill>
                  <a:schemeClr val="bg1"/>
                </a:solidFill>
              </a:rPr>
              <a:t>Reached out to a variety of businesses in the Bay Creek neighborhood </a:t>
            </a:r>
            <a:endParaRPr sz="2133" dirty="0">
              <a:solidFill>
                <a:schemeClr val="bg1"/>
              </a:solidFill>
            </a:endParaRPr>
          </a:p>
          <a:p>
            <a:pPr indent="-440256">
              <a:buSzPts val="1600"/>
            </a:pPr>
            <a:r>
              <a:rPr lang="en" sz="2133" dirty="0">
                <a:solidFill>
                  <a:schemeClr val="bg1"/>
                </a:solidFill>
              </a:rPr>
              <a:t>Conducted one-on-one interviews with five different businesses </a:t>
            </a:r>
            <a:endParaRPr sz="2133" dirty="0">
              <a:solidFill>
                <a:schemeClr val="bg1"/>
              </a:solidFill>
            </a:endParaRPr>
          </a:p>
          <a:p>
            <a:pPr indent="-440256">
              <a:buSzPts val="1600"/>
            </a:pPr>
            <a:r>
              <a:rPr lang="en" sz="2133" dirty="0">
                <a:solidFill>
                  <a:schemeClr val="bg1"/>
                </a:solidFill>
              </a:rPr>
              <a:t>Two done via phone, three done in person</a:t>
            </a:r>
            <a:endParaRPr sz="2133" dirty="0">
              <a:solidFill>
                <a:schemeClr val="bg1"/>
              </a:solidFill>
            </a:endParaRPr>
          </a:p>
          <a:p>
            <a:pPr indent="-440256">
              <a:buSzPts val="1600"/>
            </a:pPr>
            <a:r>
              <a:rPr lang="en" sz="2133" dirty="0">
                <a:solidFill>
                  <a:schemeClr val="bg1"/>
                </a:solidFill>
              </a:rPr>
              <a:t>Analyzed data by coding major themes</a:t>
            </a:r>
            <a:endParaRPr sz="2133" dirty="0">
              <a:solidFill>
                <a:schemeClr val="bg1"/>
              </a:solidFill>
            </a:endParaRPr>
          </a:p>
        </p:txBody>
      </p:sp>
    </p:spTree>
    <p:extLst>
      <p:ext uri="{BB962C8B-B14F-4D97-AF65-F5344CB8AC3E}">
        <p14:creationId xmlns:p14="http://schemas.microsoft.com/office/powerpoint/2010/main" val="18475674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pPr algn="l"/>
            <a:r>
              <a:rPr lang="en"/>
              <a:t>Theme One: Community  </a:t>
            </a:r>
            <a:endParaRPr/>
          </a:p>
        </p:txBody>
      </p:sp>
      <p:sp>
        <p:nvSpPr>
          <p:cNvPr id="93" name="Google Shape;93;p14"/>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indent="-440256">
              <a:buSzPts val="1600"/>
            </a:pPr>
            <a:r>
              <a:rPr lang="en" sz="2133" dirty="0">
                <a:solidFill>
                  <a:schemeClr val="bg1"/>
                </a:solidFill>
              </a:rPr>
              <a:t>Friendly community</a:t>
            </a:r>
            <a:endParaRPr sz="2133" dirty="0">
              <a:solidFill>
                <a:schemeClr val="bg1"/>
              </a:solidFill>
            </a:endParaRPr>
          </a:p>
          <a:p>
            <a:pPr indent="-440256">
              <a:buSzPts val="1600"/>
            </a:pPr>
            <a:r>
              <a:rPr lang="en" sz="2133" dirty="0">
                <a:solidFill>
                  <a:schemeClr val="bg1"/>
                </a:solidFill>
              </a:rPr>
              <a:t>Supportive of small businesses</a:t>
            </a:r>
            <a:endParaRPr sz="2133" dirty="0">
              <a:solidFill>
                <a:schemeClr val="bg1"/>
              </a:solidFill>
            </a:endParaRPr>
          </a:p>
          <a:p>
            <a:pPr indent="-440256">
              <a:buSzPts val="1600"/>
            </a:pPr>
            <a:r>
              <a:rPr lang="en" sz="2133" dirty="0">
                <a:solidFill>
                  <a:schemeClr val="bg1"/>
                </a:solidFill>
              </a:rPr>
              <a:t>Familiar faces</a:t>
            </a:r>
            <a:endParaRPr sz="2133" dirty="0">
              <a:solidFill>
                <a:schemeClr val="bg1"/>
              </a:solidFill>
            </a:endParaRPr>
          </a:p>
          <a:p>
            <a:pPr indent="-440256">
              <a:buSzPts val="1600"/>
            </a:pPr>
            <a:r>
              <a:rPr lang="en" sz="2133" dirty="0">
                <a:solidFill>
                  <a:schemeClr val="bg1"/>
                </a:solidFill>
              </a:rPr>
              <a:t>Enjoy having businesses in the Bay Creek neighborhood</a:t>
            </a:r>
            <a:endParaRPr sz="2133" dirty="0">
              <a:solidFill>
                <a:schemeClr val="bg1"/>
              </a:solidFill>
            </a:endParaRPr>
          </a:p>
          <a:p>
            <a:pPr indent="-440256">
              <a:buSzPts val="1600"/>
            </a:pPr>
            <a:r>
              <a:rPr lang="en" sz="2133" dirty="0">
                <a:solidFill>
                  <a:schemeClr val="bg1"/>
                </a:solidFill>
              </a:rPr>
              <a:t>Many businesses see themselves as small businesses providing a need and/or service for their community </a:t>
            </a:r>
            <a:endParaRPr sz="2133" dirty="0">
              <a:solidFill>
                <a:schemeClr val="bg1"/>
              </a:solidFill>
            </a:endParaRPr>
          </a:p>
        </p:txBody>
      </p:sp>
    </p:spTree>
    <p:extLst>
      <p:ext uri="{BB962C8B-B14F-4D97-AF65-F5344CB8AC3E}">
        <p14:creationId xmlns:p14="http://schemas.microsoft.com/office/powerpoint/2010/main" val="17226520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pPr algn="l"/>
            <a:r>
              <a:rPr lang="en"/>
              <a:t>Theme Two: Development</a:t>
            </a:r>
            <a:endParaRPr/>
          </a:p>
        </p:txBody>
      </p:sp>
      <p:sp>
        <p:nvSpPr>
          <p:cNvPr id="99" name="Google Shape;99;p15"/>
          <p:cNvSpPr txBox="1">
            <a:spLocks noGrp="1"/>
          </p:cNvSpPr>
          <p:nvPr>
            <p:ph type="body" idx="1"/>
          </p:nvPr>
        </p:nvSpPr>
        <p:spPr>
          <a:prstGeom prst="rect">
            <a:avLst/>
          </a:prstGeom>
        </p:spPr>
        <p:txBody>
          <a:bodyPr spcFirstLastPara="1" vert="horz" wrap="square" lIns="121900" tIns="121900" rIns="121900" bIns="121900" rtlCol="0" anchor="t" anchorCtr="0">
            <a:noAutofit/>
          </a:bodyPr>
          <a:lstStyle/>
          <a:p>
            <a:pPr indent="-440256">
              <a:buSzPts val="1600"/>
            </a:pPr>
            <a:r>
              <a:rPr lang="en" sz="2133" dirty="0">
                <a:solidFill>
                  <a:schemeClr val="bg1"/>
                </a:solidFill>
              </a:rPr>
              <a:t>Development can help bring more traffic and visibility</a:t>
            </a:r>
            <a:endParaRPr sz="2133" dirty="0">
              <a:solidFill>
                <a:schemeClr val="bg1"/>
              </a:solidFill>
            </a:endParaRPr>
          </a:p>
          <a:p>
            <a:pPr indent="-440256">
              <a:buSzPts val="1600"/>
            </a:pPr>
            <a:r>
              <a:rPr lang="en" sz="2133" dirty="0">
                <a:solidFill>
                  <a:schemeClr val="bg1"/>
                </a:solidFill>
              </a:rPr>
              <a:t>Concerns of increased rent and property value (mention of gentrification)</a:t>
            </a:r>
            <a:endParaRPr sz="2133" dirty="0">
              <a:solidFill>
                <a:schemeClr val="bg1"/>
              </a:solidFill>
            </a:endParaRPr>
          </a:p>
          <a:p>
            <a:pPr indent="-440256">
              <a:buSzPts val="1600"/>
            </a:pPr>
            <a:r>
              <a:rPr lang="en" sz="2133" dirty="0">
                <a:solidFill>
                  <a:schemeClr val="bg1"/>
                </a:solidFill>
              </a:rPr>
              <a:t>Heartland Housing Project</a:t>
            </a:r>
            <a:endParaRPr sz="2133" dirty="0">
              <a:solidFill>
                <a:schemeClr val="bg1"/>
              </a:solidFill>
            </a:endParaRPr>
          </a:p>
          <a:p>
            <a:pPr lvl="1" indent="-440256">
              <a:spcBef>
                <a:spcPts val="0"/>
              </a:spcBef>
              <a:buSzPts val="1600"/>
            </a:pPr>
            <a:r>
              <a:rPr lang="en" sz="2133" dirty="0">
                <a:solidFill>
                  <a:schemeClr val="bg1"/>
                </a:solidFill>
              </a:rPr>
              <a:t>Concerns of safety</a:t>
            </a:r>
            <a:endParaRPr sz="2133" dirty="0">
              <a:solidFill>
                <a:schemeClr val="bg1"/>
              </a:solidFill>
            </a:endParaRPr>
          </a:p>
          <a:p>
            <a:pPr lvl="1" indent="-440256">
              <a:spcBef>
                <a:spcPts val="0"/>
              </a:spcBef>
              <a:buSzPts val="1600"/>
            </a:pPr>
            <a:r>
              <a:rPr lang="en" sz="2133" dirty="0">
                <a:solidFill>
                  <a:schemeClr val="bg1"/>
                </a:solidFill>
              </a:rPr>
              <a:t>Many mentioned the need for appropriate management</a:t>
            </a:r>
            <a:endParaRPr sz="2133" dirty="0">
              <a:solidFill>
                <a:schemeClr val="bg1"/>
              </a:solidFill>
            </a:endParaRPr>
          </a:p>
          <a:p>
            <a:pPr lvl="1" indent="-440256">
              <a:spcBef>
                <a:spcPts val="0"/>
              </a:spcBef>
              <a:buSzPts val="1600"/>
            </a:pPr>
            <a:r>
              <a:rPr lang="en" sz="2133" dirty="0">
                <a:solidFill>
                  <a:schemeClr val="bg1"/>
                </a:solidFill>
              </a:rPr>
              <a:t>One business was strongly opposed</a:t>
            </a:r>
            <a:endParaRPr sz="2133" dirty="0">
              <a:solidFill>
                <a:schemeClr val="bg1"/>
              </a:solidFill>
            </a:endParaRPr>
          </a:p>
          <a:p>
            <a:pPr lvl="1" indent="-440256">
              <a:spcBef>
                <a:spcPts val="0"/>
              </a:spcBef>
              <a:buSzPts val="1600"/>
            </a:pPr>
            <a:r>
              <a:rPr lang="en" sz="2133" dirty="0">
                <a:solidFill>
                  <a:schemeClr val="bg1"/>
                </a:solidFill>
              </a:rPr>
              <a:t>Two had concerns</a:t>
            </a:r>
            <a:endParaRPr sz="2133" dirty="0">
              <a:solidFill>
                <a:schemeClr val="bg1"/>
              </a:solidFill>
            </a:endParaRPr>
          </a:p>
          <a:p>
            <a:pPr lvl="1" indent="-440256">
              <a:spcBef>
                <a:spcPts val="0"/>
              </a:spcBef>
              <a:buSzPts val="1600"/>
            </a:pPr>
            <a:r>
              <a:rPr lang="en" sz="2133" dirty="0">
                <a:solidFill>
                  <a:schemeClr val="bg1"/>
                </a:solidFill>
              </a:rPr>
              <a:t>One business was in support of the project</a:t>
            </a:r>
            <a:endParaRPr sz="2133" dirty="0">
              <a:solidFill>
                <a:schemeClr val="bg1"/>
              </a:solidFill>
            </a:endParaRPr>
          </a:p>
          <a:p>
            <a:pPr lvl="1" indent="-440256">
              <a:spcBef>
                <a:spcPts val="0"/>
              </a:spcBef>
              <a:buSzPts val="1600"/>
            </a:pPr>
            <a:r>
              <a:rPr lang="en" sz="2133" dirty="0">
                <a:solidFill>
                  <a:schemeClr val="bg1"/>
                </a:solidFill>
              </a:rPr>
              <a:t>One did not know what the project was </a:t>
            </a:r>
            <a:endParaRPr sz="2133" dirty="0">
              <a:solidFill>
                <a:schemeClr val="bg1"/>
              </a:solidFill>
            </a:endParaRPr>
          </a:p>
        </p:txBody>
      </p:sp>
    </p:spTree>
    <p:extLst>
      <p:ext uri="{BB962C8B-B14F-4D97-AF65-F5344CB8AC3E}">
        <p14:creationId xmlns:p14="http://schemas.microsoft.com/office/powerpoint/2010/main" val="42206269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pPr algn="l"/>
            <a:r>
              <a:rPr lang="en"/>
              <a:t>Theme Three: Accessibility</a:t>
            </a:r>
            <a:endParaRPr/>
          </a:p>
        </p:txBody>
      </p:sp>
      <p:sp>
        <p:nvSpPr>
          <p:cNvPr id="105" name="Google Shape;105;p16"/>
          <p:cNvSpPr txBox="1">
            <a:spLocks noGrp="1"/>
          </p:cNvSpPr>
          <p:nvPr>
            <p:ph type="body" idx="1"/>
          </p:nvPr>
        </p:nvSpPr>
        <p:spPr>
          <a:xfrm>
            <a:off x="1287393" y="2487220"/>
            <a:ext cx="10251600" cy="3014800"/>
          </a:xfrm>
          <a:prstGeom prst="rect">
            <a:avLst/>
          </a:prstGeom>
        </p:spPr>
        <p:txBody>
          <a:bodyPr spcFirstLastPara="1" vert="horz" wrap="square" lIns="121900" tIns="121900" rIns="121900" bIns="121900" rtlCol="0" anchor="t" anchorCtr="0">
            <a:noAutofit/>
          </a:bodyPr>
          <a:lstStyle/>
          <a:p>
            <a:pPr indent="-440256">
              <a:buSzPts val="1600"/>
            </a:pPr>
            <a:r>
              <a:rPr lang="en" sz="2133" dirty="0">
                <a:solidFill>
                  <a:schemeClr val="bg1"/>
                </a:solidFill>
              </a:rPr>
              <a:t>Very accessible to foot traffic</a:t>
            </a:r>
            <a:endParaRPr sz="2133" dirty="0">
              <a:solidFill>
                <a:schemeClr val="bg1"/>
              </a:solidFill>
            </a:endParaRPr>
          </a:p>
          <a:p>
            <a:pPr indent="-440256">
              <a:buSzPts val="1600"/>
            </a:pPr>
            <a:r>
              <a:rPr lang="en" sz="2133" dirty="0">
                <a:solidFill>
                  <a:schemeClr val="bg1"/>
                </a:solidFill>
              </a:rPr>
              <a:t>Parking</a:t>
            </a:r>
            <a:endParaRPr sz="2133" dirty="0">
              <a:solidFill>
                <a:schemeClr val="bg1"/>
              </a:solidFill>
            </a:endParaRPr>
          </a:p>
          <a:p>
            <a:pPr lvl="1" indent="-440256">
              <a:spcBef>
                <a:spcPts val="0"/>
              </a:spcBef>
              <a:buSzPts val="1600"/>
            </a:pPr>
            <a:r>
              <a:rPr lang="en-US" sz="2133" dirty="0">
                <a:solidFill>
                  <a:schemeClr val="bg1"/>
                </a:solidFill>
              </a:rPr>
              <a:t>Those without parking lots wanted more parking meters and 15 minute parking stalls </a:t>
            </a:r>
            <a:endParaRPr sz="2133" dirty="0">
              <a:solidFill>
                <a:schemeClr val="bg1"/>
              </a:solidFill>
            </a:endParaRPr>
          </a:p>
          <a:p>
            <a:pPr indent="-440256">
              <a:buSzPts val="1600"/>
            </a:pPr>
            <a:r>
              <a:rPr lang="en" sz="2133" dirty="0">
                <a:solidFill>
                  <a:schemeClr val="bg1"/>
                </a:solidFill>
              </a:rPr>
              <a:t>One business mentioned that snow needed to be plowed during the winter</a:t>
            </a:r>
            <a:endParaRPr sz="2133" dirty="0">
              <a:solidFill>
                <a:schemeClr val="bg1"/>
              </a:solidFill>
            </a:endParaRPr>
          </a:p>
          <a:p>
            <a:pPr indent="-440256">
              <a:buSzPts val="1600"/>
            </a:pPr>
            <a:r>
              <a:rPr lang="en" sz="2133" dirty="0">
                <a:solidFill>
                  <a:schemeClr val="bg1"/>
                </a:solidFill>
              </a:rPr>
              <a:t>One business mentioned that traffic from school can make the business </a:t>
            </a:r>
            <a:r>
              <a:rPr lang="en-US" sz="2133" dirty="0">
                <a:solidFill>
                  <a:schemeClr val="bg1"/>
                </a:solidFill>
              </a:rPr>
              <a:t>inaccessible</a:t>
            </a:r>
            <a:r>
              <a:rPr lang="en" sz="2133" dirty="0">
                <a:solidFill>
                  <a:schemeClr val="bg1"/>
                </a:solidFill>
              </a:rPr>
              <a:t> </a:t>
            </a:r>
            <a:endParaRPr sz="2133" dirty="0">
              <a:solidFill>
                <a:schemeClr val="bg1"/>
              </a:solidFill>
            </a:endParaRPr>
          </a:p>
        </p:txBody>
      </p:sp>
    </p:spTree>
    <p:extLst>
      <p:ext uri="{BB962C8B-B14F-4D97-AF65-F5344CB8AC3E}">
        <p14:creationId xmlns:p14="http://schemas.microsoft.com/office/powerpoint/2010/main" val="14365515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title"/>
          </p:nvPr>
        </p:nvSpPr>
        <p:spPr>
          <a:prstGeom prst="rect">
            <a:avLst/>
          </a:prstGeom>
        </p:spPr>
        <p:txBody>
          <a:bodyPr spcFirstLastPara="1" vert="horz" wrap="square" lIns="121900" tIns="121900" rIns="121900" bIns="121900" rtlCol="0" anchor="t" anchorCtr="0">
            <a:noAutofit/>
          </a:bodyPr>
          <a:lstStyle/>
          <a:p>
            <a:pPr algn="l"/>
            <a:r>
              <a:rPr lang="en"/>
              <a:t>Suggestions:</a:t>
            </a:r>
            <a:endParaRPr/>
          </a:p>
        </p:txBody>
      </p:sp>
      <p:sp>
        <p:nvSpPr>
          <p:cNvPr id="111" name="Google Shape;111;p17"/>
          <p:cNvSpPr txBox="1">
            <a:spLocks noGrp="1"/>
          </p:cNvSpPr>
          <p:nvPr>
            <p:ph type="body" idx="1"/>
          </p:nvPr>
        </p:nvSpPr>
        <p:spPr>
          <a:xfrm>
            <a:off x="970200" y="2487267"/>
            <a:ext cx="10251600" cy="4055200"/>
          </a:xfrm>
          <a:prstGeom prst="rect">
            <a:avLst/>
          </a:prstGeom>
        </p:spPr>
        <p:txBody>
          <a:bodyPr spcFirstLastPara="1" vert="horz" wrap="square" lIns="121900" tIns="121900" rIns="121900" bIns="121900" rtlCol="0" anchor="t" anchorCtr="0">
            <a:noAutofit/>
          </a:bodyPr>
          <a:lstStyle/>
          <a:p>
            <a:pPr indent="-431789">
              <a:buSzPts val="1500"/>
            </a:pPr>
            <a:r>
              <a:rPr lang="en" dirty="0">
                <a:solidFill>
                  <a:schemeClr val="bg1"/>
                </a:solidFill>
              </a:rPr>
              <a:t>Development to an extent; healthy balance of income levels</a:t>
            </a:r>
            <a:endParaRPr dirty="0">
              <a:solidFill>
                <a:schemeClr val="bg1"/>
              </a:solidFill>
            </a:endParaRPr>
          </a:p>
          <a:p>
            <a:pPr indent="-431789">
              <a:buSzPts val="1500"/>
            </a:pPr>
            <a:r>
              <a:rPr lang="en" dirty="0">
                <a:solidFill>
                  <a:schemeClr val="bg1"/>
                </a:solidFill>
              </a:rPr>
              <a:t>Display of neighborhood information and history (suggested help from the University)</a:t>
            </a:r>
            <a:endParaRPr dirty="0">
              <a:solidFill>
                <a:schemeClr val="bg1"/>
              </a:solidFill>
            </a:endParaRPr>
          </a:p>
          <a:p>
            <a:pPr indent="-431789">
              <a:buSzPts val="1500"/>
            </a:pPr>
            <a:r>
              <a:rPr lang="en" dirty="0">
                <a:solidFill>
                  <a:schemeClr val="bg1"/>
                </a:solidFill>
              </a:rPr>
              <a:t>Repurpose old buildings instead of tearing them down</a:t>
            </a:r>
            <a:endParaRPr dirty="0">
              <a:solidFill>
                <a:schemeClr val="bg1"/>
              </a:solidFill>
            </a:endParaRPr>
          </a:p>
          <a:p>
            <a:pPr indent="-431789">
              <a:buSzPts val="1500"/>
            </a:pPr>
            <a:r>
              <a:rPr lang="en" dirty="0">
                <a:solidFill>
                  <a:schemeClr val="bg1"/>
                </a:solidFill>
              </a:rPr>
              <a:t>Ways for the community to provide input or suggestions on how businesses can better meet their needs</a:t>
            </a:r>
            <a:endParaRPr dirty="0">
              <a:solidFill>
                <a:schemeClr val="bg1"/>
              </a:solidFill>
            </a:endParaRPr>
          </a:p>
          <a:p>
            <a:pPr indent="-431789">
              <a:buSzPts val="1500"/>
            </a:pPr>
            <a:r>
              <a:rPr lang="en" dirty="0">
                <a:solidFill>
                  <a:schemeClr val="bg1"/>
                </a:solidFill>
              </a:rPr>
              <a:t>Heartland should work on improving their current locations before expanding to Bay Creek</a:t>
            </a:r>
            <a:endParaRPr dirty="0">
              <a:solidFill>
                <a:schemeClr val="bg1"/>
              </a:solidFill>
            </a:endParaRPr>
          </a:p>
          <a:p>
            <a:pPr indent="-431789">
              <a:buSzPts val="1500"/>
            </a:pPr>
            <a:r>
              <a:rPr lang="en" dirty="0">
                <a:solidFill>
                  <a:schemeClr val="bg1"/>
                </a:solidFill>
              </a:rPr>
              <a:t>City provide rules and regulations for the Heartland project to ensure safety </a:t>
            </a:r>
            <a:endParaRPr dirty="0">
              <a:solidFill>
                <a:schemeClr val="bg1"/>
              </a:solidFill>
            </a:endParaRPr>
          </a:p>
          <a:p>
            <a:pPr indent="-431789">
              <a:buSzPts val="1500"/>
            </a:pPr>
            <a:r>
              <a:rPr lang="en" dirty="0">
                <a:solidFill>
                  <a:schemeClr val="bg1"/>
                </a:solidFill>
              </a:rPr>
              <a:t>Better lighting on Lakeside Street</a:t>
            </a:r>
            <a:endParaRPr dirty="0">
              <a:solidFill>
                <a:schemeClr val="bg1"/>
              </a:solidFill>
            </a:endParaRPr>
          </a:p>
          <a:p>
            <a:pPr indent="-431789">
              <a:buSzPts val="1500"/>
            </a:pPr>
            <a:r>
              <a:rPr lang="en" dirty="0">
                <a:solidFill>
                  <a:schemeClr val="bg1"/>
                </a:solidFill>
              </a:rPr>
              <a:t>Map showing businesses</a:t>
            </a:r>
            <a:endParaRPr dirty="0">
              <a:solidFill>
                <a:schemeClr val="bg1"/>
              </a:solidFill>
            </a:endParaRPr>
          </a:p>
        </p:txBody>
      </p:sp>
    </p:spTree>
    <p:extLst>
      <p:ext uri="{BB962C8B-B14F-4D97-AF65-F5344CB8AC3E}">
        <p14:creationId xmlns:p14="http://schemas.microsoft.com/office/powerpoint/2010/main" val="1555191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4F163D-F242-D84C-8C89-AFC20FE46B3D}"/>
              </a:ext>
            </a:extLst>
          </p:cNvPr>
          <p:cNvSpPr>
            <a:spLocks noGrp="1"/>
          </p:cNvSpPr>
          <p:nvPr>
            <p:ph type="title"/>
          </p:nvPr>
        </p:nvSpPr>
        <p:spPr/>
        <p:txBody>
          <a:bodyPr/>
          <a:lstStyle/>
          <a:p>
            <a:pPr algn="ctr"/>
            <a:r>
              <a:rPr lang="en-US" dirty="0"/>
              <a:t>YOUTH INTERVIEWS</a:t>
            </a:r>
          </a:p>
        </p:txBody>
      </p:sp>
    </p:spTree>
    <p:extLst>
      <p:ext uri="{BB962C8B-B14F-4D97-AF65-F5344CB8AC3E}">
        <p14:creationId xmlns:p14="http://schemas.microsoft.com/office/powerpoint/2010/main" val="13148477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1364104" y="593367"/>
            <a:ext cx="10412295" cy="763600"/>
          </a:xfrm>
          <a:prstGeom prst="rect">
            <a:avLst/>
          </a:prstGeom>
        </p:spPr>
        <p:txBody>
          <a:bodyPr spcFirstLastPara="1" vert="horz" wrap="square" lIns="121900" tIns="121900" rIns="121900" bIns="121900" rtlCol="0" anchor="t" anchorCtr="0">
            <a:noAutofit/>
          </a:bodyPr>
          <a:lstStyle/>
          <a:p>
            <a:pPr algn="l"/>
            <a:r>
              <a:rPr lang="en" dirty="0"/>
              <a:t>Bay Creek Youth </a:t>
            </a:r>
            <a:endParaRPr dirty="0"/>
          </a:p>
        </p:txBody>
      </p:sp>
      <p:sp>
        <p:nvSpPr>
          <p:cNvPr id="55" name="Google Shape;55;p13"/>
          <p:cNvSpPr txBox="1">
            <a:spLocks noGrp="1"/>
          </p:cNvSpPr>
          <p:nvPr>
            <p:ph type="body" idx="1"/>
          </p:nvPr>
        </p:nvSpPr>
        <p:spPr>
          <a:xfrm>
            <a:off x="1064301" y="1536633"/>
            <a:ext cx="4445531" cy="4555200"/>
          </a:xfrm>
          <a:prstGeom prst="rect">
            <a:avLst/>
          </a:prstGeom>
        </p:spPr>
        <p:txBody>
          <a:bodyPr spcFirstLastPara="1" vert="horz" wrap="square" lIns="121900" tIns="121900" rIns="121900" bIns="121900" rtlCol="0" anchor="t" anchorCtr="0">
            <a:noAutofit/>
          </a:bodyPr>
          <a:lstStyle/>
          <a:p>
            <a:pPr marL="0" indent="0">
              <a:lnSpc>
                <a:spcPct val="100000"/>
              </a:lnSpc>
              <a:buNone/>
            </a:pPr>
            <a:r>
              <a:rPr lang="en" u="sng" dirty="0">
                <a:solidFill>
                  <a:schemeClr val="bg1"/>
                </a:solidFill>
              </a:rPr>
              <a:t>Involvement</a:t>
            </a:r>
            <a:endParaRPr u="sng" dirty="0">
              <a:solidFill>
                <a:schemeClr val="bg1"/>
              </a:solidFill>
            </a:endParaRPr>
          </a:p>
          <a:p>
            <a:pPr indent="-457189">
              <a:buSzPts val="1800"/>
            </a:pPr>
            <a:r>
              <a:rPr lang="en" b="1" dirty="0">
                <a:solidFill>
                  <a:schemeClr val="bg1"/>
                </a:solidFill>
              </a:rPr>
              <a:t>Sports</a:t>
            </a:r>
            <a:endParaRPr b="1" dirty="0">
              <a:solidFill>
                <a:schemeClr val="bg1"/>
              </a:solidFill>
            </a:endParaRPr>
          </a:p>
          <a:p>
            <a:pPr indent="-457189">
              <a:buSzPts val="1800"/>
            </a:pPr>
            <a:r>
              <a:rPr lang="en" dirty="0">
                <a:solidFill>
                  <a:schemeClr val="bg1"/>
                </a:solidFill>
              </a:rPr>
              <a:t>School Dances</a:t>
            </a:r>
            <a:endParaRPr dirty="0">
              <a:solidFill>
                <a:schemeClr val="bg1"/>
              </a:solidFill>
            </a:endParaRPr>
          </a:p>
          <a:p>
            <a:pPr indent="-457189">
              <a:buSzPts val="1800"/>
            </a:pPr>
            <a:r>
              <a:rPr lang="en" dirty="0">
                <a:solidFill>
                  <a:schemeClr val="bg1"/>
                </a:solidFill>
              </a:rPr>
              <a:t>Few (no) Community Events</a:t>
            </a:r>
            <a:endParaRPr u="sng" dirty="0">
              <a:solidFill>
                <a:schemeClr val="bg1"/>
              </a:solidFill>
            </a:endParaRPr>
          </a:p>
          <a:p>
            <a:pPr marL="0" indent="0">
              <a:lnSpc>
                <a:spcPct val="100000"/>
              </a:lnSpc>
              <a:spcBef>
                <a:spcPts val="2133"/>
              </a:spcBef>
              <a:buNone/>
            </a:pPr>
            <a:r>
              <a:rPr lang="en" u="sng" dirty="0">
                <a:solidFill>
                  <a:schemeClr val="bg1"/>
                </a:solidFill>
              </a:rPr>
              <a:t>Mobility</a:t>
            </a:r>
            <a:endParaRPr dirty="0">
              <a:solidFill>
                <a:schemeClr val="bg1"/>
              </a:solidFill>
            </a:endParaRPr>
          </a:p>
          <a:p>
            <a:pPr indent="-457189">
              <a:buSzPts val="1800"/>
            </a:pPr>
            <a:r>
              <a:rPr lang="en" b="1" dirty="0">
                <a:solidFill>
                  <a:schemeClr val="bg1"/>
                </a:solidFill>
              </a:rPr>
              <a:t>Car to school</a:t>
            </a:r>
            <a:endParaRPr b="1" dirty="0">
              <a:solidFill>
                <a:schemeClr val="bg1"/>
              </a:solidFill>
            </a:endParaRPr>
          </a:p>
          <a:p>
            <a:pPr indent="-457189">
              <a:buSzPts val="1800"/>
            </a:pPr>
            <a:r>
              <a:rPr lang="en" b="1" dirty="0">
                <a:solidFill>
                  <a:schemeClr val="bg1"/>
                </a:solidFill>
              </a:rPr>
              <a:t>Bus to B&amp;G Club</a:t>
            </a:r>
            <a:endParaRPr b="1" dirty="0">
              <a:solidFill>
                <a:schemeClr val="bg1"/>
              </a:solidFill>
            </a:endParaRPr>
          </a:p>
          <a:p>
            <a:pPr indent="-457189">
              <a:buSzPts val="1800"/>
            </a:pPr>
            <a:r>
              <a:rPr lang="en" b="1" dirty="0">
                <a:solidFill>
                  <a:schemeClr val="bg1"/>
                </a:solidFill>
              </a:rPr>
              <a:t>Van Home</a:t>
            </a:r>
            <a:endParaRPr b="1" dirty="0">
              <a:solidFill>
                <a:schemeClr val="bg1"/>
              </a:solidFill>
            </a:endParaRPr>
          </a:p>
        </p:txBody>
      </p:sp>
      <p:sp>
        <p:nvSpPr>
          <p:cNvPr id="56" name="Google Shape;56;p13"/>
          <p:cNvSpPr txBox="1"/>
          <p:nvPr/>
        </p:nvSpPr>
        <p:spPr>
          <a:xfrm>
            <a:off x="5509833" y="1520833"/>
            <a:ext cx="5685600" cy="4586800"/>
          </a:xfrm>
          <a:prstGeom prst="rect">
            <a:avLst/>
          </a:prstGeom>
          <a:noFill/>
          <a:ln>
            <a:noFill/>
          </a:ln>
        </p:spPr>
        <p:txBody>
          <a:bodyPr spcFirstLastPara="1" wrap="square" lIns="121900" tIns="121900" rIns="121900" bIns="121900" anchor="t" anchorCtr="0">
            <a:noAutofit/>
          </a:bodyPr>
          <a:lstStyle/>
          <a:p>
            <a:r>
              <a:rPr lang="en" sz="2400" u="sng" dirty="0">
                <a:solidFill>
                  <a:schemeClr val="bg1"/>
                </a:solidFill>
              </a:rPr>
              <a:t>Interests/Recreation</a:t>
            </a:r>
            <a:endParaRPr sz="2400" u="sng" dirty="0">
              <a:solidFill>
                <a:schemeClr val="bg1"/>
              </a:solidFill>
            </a:endParaRPr>
          </a:p>
          <a:p>
            <a:pPr marL="609585" indent="-457189">
              <a:buClr>
                <a:srgbClr val="666666"/>
              </a:buClr>
              <a:buSzPts val="1800"/>
              <a:buChar char="●"/>
            </a:pPr>
            <a:r>
              <a:rPr lang="en" sz="2400" b="1" dirty="0">
                <a:solidFill>
                  <a:schemeClr val="bg1"/>
                </a:solidFill>
              </a:rPr>
              <a:t>Sports</a:t>
            </a:r>
            <a:endParaRPr sz="2400" b="1" dirty="0">
              <a:solidFill>
                <a:schemeClr val="bg1"/>
              </a:solidFill>
            </a:endParaRPr>
          </a:p>
          <a:p>
            <a:pPr marL="609585" indent="-457189">
              <a:buClr>
                <a:srgbClr val="666666"/>
              </a:buClr>
              <a:buSzPts val="1800"/>
              <a:buChar char="●"/>
            </a:pPr>
            <a:r>
              <a:rPr lang="en" sz="2400" b="1" dirty="0">
                <a:solidFill>
                  <a:schemeClr val="bg1"/>
                </a:solidFill>
              </a:rPr>
              <a:t>Online games</a:t>
            </a:r>
            <a:endParaRPr sz="2400" b="1" dirty="0">
              <a:solidFill>
                <a:schemeClr val="bg1"/>
              </a:solidFill>
            </a:endParaRPr>
          </a:p>
          <a:p>
            <a:pPr marL="609585" indent="-457189">
              <a:buClr>
                <a:srgbClr val="666666"/>
              </a:buClr>
              <a:buSzPts val="1800"/>
              <a:buChar char="●"/>
            </a:pPr>
            <a:r>
              <a:rPr lang="en" sz="2400" b="1" dirty="0">
                <a:solidFill>
                  <a:schemeClr val="bg1"/>
                </a:solidFill>
              </a:rPr>
              <a:t>Eat at chain restaurants</a:t>
            </a:r>
            <a:endParaRPr sz="2400" b="1" dirty="0">
              <a:solidFill>
                <a:schemeClr val="bg1"/>
              </a:solidFill>
            </a:endParaRPr>
          </a:p>
          <a:p>
            <a:pPr marL="609585" indent="-457189">
              <a:buClr>
                <a:srgbClr val="666666"/>
              </a:buClr>
              <a:buSzPts val="1800"/>
              <a:buChar char="●"/>
            </a:pPr>
            <a:r>
              <a:rPr lang="en" sz="2400" b="1" dirty="0">
                <a:solidFill>
                  <a:schemeClr val="bg1"/>
                </a:solidFill>
              </a:rPr>
              <a:t>Shop at Walmart</a:t>
            </a:r>
            <a:endParaRPr sz="2400" b="1" dirty="0">
              <a:solidFill>
                <a:schemeClr val="bg1"/>
              </a:solidFill>
            </a:endParaRPr>
          </a:p>
          <a:p>
            <a:pPr marL="609585" indent="-457189">
              <a:buClr>
                <a:srgbClr val="666666"/>
              </a:buClr>
              <a:buSzPts val="1800"/>
              <a:buChar char="●"/>
            </a:pPr>
            <a:r>
              <a:rPr lang="en" sz="2400" dirty="0">
                <a:solidFill>
                  <a:schemeClr val="bg1"/>
                </a:solidFill>
              </a:rPr>
              <a:t>Dance, Music and Art</a:t>
            </a:r>
            <a:endParaRPr sz="2400" dirty="0">
              <a:solidFill>
                <a:schemeClr val="bg1"/>
              </a:solidFill>
            </a:endParaRPr>
          </a:p>
          <a:p>
            <a:pPr marL="609585" indent="-457189">
              <a:buClr>
                <a:srgbClr val="666666"/>
              </a:buClr>
              <a:buSzPts val="1800"/>
              <a:buChar char="●"/>
            </a:pPr>
            <a:r>
              <a:rPr lang="en" sz="2400" dirty="0">
                <a:solidFill>
                  <a:schemeClr val="bg1"/>
                </a:solidFill>
              </a:rPr>
              <a:t>Puzzles</a:t>
            </a:r>
            <a:endParaRPr sz="2400" dirty="0">
              <a:solidFill>
                <a:schemeClr val="bg1"/>
              </a:solidFill>
            </a:endParaRPr>
          </a:p>
          <a:p>
            <a:endParaRPr sz="2400" u="sng" dirty="0">
              <a:solidFill>
                <a:schemeClr val="bg1"/>
              </a:solidFill>
            </a:endParaRPr>
          </a:p>
          <a:p>
            <a:r>
              <a:rPr lang="en" sz="2400" u="sng" dirty="0">
                <a:solidFill>
                  <a:schemeClr val="bg1"/>
                </a:solidFill>
              </a:rPr>
              <a:t>Desires</a:t>
            </a:r>
            <a:endParaRPr sz="2400" u="sng" dirty="0">
              <a:solidFill>
                <a:schemeClr val="bg1"/>
              </a:solidFill>
            </a:endParaRPr>
          </a:p>
          <a:p>
            <a:pPr marL="609585" indent="-457189">
              <a:buClr>
                <a:schemeClr val="dk2"/>
              </a:buClr>
              <a:buSzPts val="1800"/>
              <a:buChar char="●"/>
            </a:pPr>
            <a:r>
              <a:rPr lang="en" sz="2400" dirty="0">
                <a:solidFill>
                  <a:schemeClr val="bg1"/>
                </a:solidFill>
              </a:rPr>
              <a:t>More Recreation Groups</a:t>
            </a:r>
            <a:endParaRPr sz="2400" dirty="0">
              <a:solidFill>
                <a:schemeClr val="bg1"/>
              </a:solidFill>
            </a:endParaRPr>
          </a:p>
          <a:p>
            <a:pPr marL="609585" indent="-457189">
              <a:buClr>
                <a:schemeClr val="dk2"/>
              </a:buClr>
              <a:buSzPts val="1800"/>
              <a:buChar char="●"/>
            </a:pPr>
            <a:r>
              <a:rPr lang="en" sz="2400" dirty="0">
                <a:solidFill>
                  <a:schemeClr val="bg1"/>
                </a:solidFill>
              </a:rPr>
              <a:t>Community Center</a:t>
            </a:r>
            <a:endParaRPr sz="2400" dirty="0">
              <a:solidFill>
                <a:schemeClr val="bg1"/>
              </a:solidFill>
            </a:endParaRPr>
          </a:p>
          <a:p>
            <a:pPr marL="609585" indent="-457189">
              <a:buClr>
                <a:schemeClr val="dk2"/>
              </a:buClr>
              <a:buSzPts val="1800"/>
              <a:buChar char="●"/>
            </a:pPr>
            <a:r>
              <a:rPr lang="en" sz="2400" dirty="0">
                <a:solidFill>
                  <a:schemeClr val="bg1"/>
                </a:solidFill>
              </a:rPr>
              <a:t>Safer Environment</a:t>
            </a:r>
            <a:endParaRPr sz="2400" dirty="0">
              <a:solidFill>
                <a:schemeClr val="bg1"/>
              </a:solidFill>
            </a:endParaRPr>
          </a:p>
          <a:p>
            <a:pPr marL="609585" indent="-457189">
              <a:buClr>
                <a:schemeClr val="dk2"/>
              </a:buClr>
              <a:buSzPts val="1800"/>
              <a:buChar char="●"/>
            </a:pPr>
            <a:r>
              <a:rPr lang="en" sz="2400" dirty="0">
                <a:solidFill>
                  <a:schemeClr val="bg1"/>
                </a:solidFill>
              </a:rPr>
              <a:t>More Parks</a:t>
            </a:r>
            <a:endParaRPr sz="2400" dirty="0">
              <a:solidFill>
                <a:schemeClr val="bg1"/>
              </a:solidFill>
            </a:endParaRPr>
          </a:p>
        </p:txBody>
      </p:sp>
    </p:spTree>
    <p:extLst>
      <p:ext uri="{BB962C8B-B14F-4D97-AF65-F5344CB8AC3E}">
        <p14:creationId xmlns:p14="http://schemas.microsoft.com/office/powerpoint/2010/main" val="3961609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marL="609585" indent="-541853" algn="l">
              <a:buSzPts val="2800"/>
              <a:buAutoNum type="arabicPeriod"/>
            </a:pPr>
            <a:r>
              <a:rPr lang="en"/>
              <a:t>Age Demographic Characteristics of Bay Creek</a:t>
            </a:r>
            <a:endParaRPr/>
          </a:p>
        </p:txBody>
      </p:sp>
      <p:sp>
        <p:nvSpPr>
          <p:cNvPr id="55" name="Google Shape;55;p13"/>
          <p:cNvSpPr txBox="1">
            <a:spLocks noGrp="1"/>
          </p:cNvSpPr>
          <p:nvPr>
            <p:ph type="body" idx="1"/>
          </p:nvPr>
        </p:nvSpPr>
        <p:spPr>
          <a:xfrm>
            <a:off x="1379704" y="1604917"/>
            <a:ext cx="10547600" cy="1478000"/>
          </a:xfrm>
          <a:prstGeom prst="rect">
            <a:avLst/>
          </a:prstGeom>
        </p:spPr>
        <p:txBody>
          <a:bodyPr spcFirstLastPara="1" vert="horz" wrap="square" lIns="121900" tIns="121900" rIns="121900" bIns="121900" rtlCol="0" anchor="t" anchorCtr="0">
            <a:noAutofit/>
          </a:bodyPr>
          <a:lstStyle/>
          <a:p>
            <a:pPr marL="0" indent="0">
              <a:lnSpc>
                <a:spcPct val="115000"/>
              </a:lnSpc>
              <a:buNone/>
            </a:pPr>
            <a:r>
              <a:rPr lang="en" sz="1867" dirty="0">
                <a:solidFill>
                  <a:srgbClr val="000000"/>
                </a:solidFill>
              </a:rPr>
              <a:t>The neighborhood of Bay Creek has gotten younger. </a:t>
            </a:r>
            <a:endParaRPr sz="1867" dirty="0">
              <a:solidFill>
                <a:srgbClr val="000000"/>
              </a:solidFill>
            </a:endParaRPr>
          </a:p>
          <a:p>
            <a:pPr marL="0" indent="0" algn="ctr">
              <a:lnSpc>
                <a:spcPct val="115000"/>
              </a:lnSpc>
              <a:spcBef>
                <a:spcPts val="2133"/>
              </a:spcBef>
              <a:buNone/>
            </a:pPr>
            <a:r>
              <a:rPr lang="en" sz="1600" dirty="0">
                <a:solidFill>
                  <a:srgbClr val="000000"/>
                </a:solidFill>
              </a:rPr>
              <a:t>In 2016, the percentage of residents under the age of 19 was 15.7%, nearly identical to what it was in 2000. Bay Creek (CT.13) is</a:t>
            </a:r>
            <a:r>
              <a:rPr lang="en" sz="1600" b="1" dirty="0">
                <a:solidFill>
                  <a:srgbClr val="000000"/>
                </a:solidFill>
              </a:rPr>
              <a:t> </a:t>
            </a:r>
            <a:r>
              <a:rPr lang="en" sz="1600" dirty="0">
                <a:solidFill>
                  <a:srgbClr val="000000"/>
                </a:solidFill>
              </a:rPr>
              <a:t>younger than it used to be, but older than its neighboring tracts.</a:t>
            </a:r>
            <a:r>
              <a:rPr lang="en" sz="1600" i="1" dirty="0">
                <a:solidFill>
                  <a:schemeClr val="dk1"/>
                </a:solidFill>
              </a:rPr>
              <a:t> </a:t>
            </a:r>
            <a:endParaRPr sz="1600" dirty="0">
              <a:solidFill>
                <a:schemeClr val="dk1"/>
              </a:solidFill>
            </a:endParaRPr>
          </a:p>
          <a:p>
            <a:pPr marL="0" indent="0">
              <a:lnSpc>
                <a:spcPct val="100000"/>
              </a:lnSpc>
              <a:spcBef>
                <a:spcPts val="2133"/>
              </a:spcBef>
              <a:buNone/>
            </a:pPr>
            <a:endParaRPr sz="1867" dirty="0">
              <a:solidFill>
                <a:schemeClr val="dk1"/>
              </a:solidFill>
              <a:latin typeface="Times New Roman"/>
              <a:ea typeface="Times New Roman"/>
              <a:cs typeface="Times New Roman"/>
              <a:sym typeface="Times New Roman"/>
            </a:endParaRPr>
          </a:p>
          <a:p>
            <a:pPr marL="4876678" indent="609585">
              <a:lnSpc>
                <a:spcPct val="100000"/>
              </a:lnSpc>
              <a:spcBef>
                <a:spcPts val="2133"/>
              </a:spcBef>
              <a:buNone/>
            </a:pPr>
            <a:endParaRPr sz="1333" dirty="0">
              <a:solidFill>
                <a:schemeClr val="dk1"/>
              </a:solidFill>
              <a:latin typeface="Times New Roman"/>
              <a:ea typeface="Times New Roman"/>
              <a:cs typeface="Times New Roman"/>
              <a:sym typeface="Times New Roman"/>
            </a:endParaRPr>
          </a:p>
          <a:p>
            <a:pPr marL="0" indent="0">
              <a:lnSpc>
                <a:spcPct val="100000"/>
              </a:lnSpc>
              <a:spcBef>
                <a:spcPts val="2133"/>
              </a:spcBef>
              <a:buClr>
                <a:schemeClr val="dk1"/>
              </a:buClr>
              <a:buSzPts val="1100"/>
              <a:buNone/>
            </a:pPr>
            <a:endParaRPr sz="1333" dirty="0">
              <a:solidFill>
                <a:schemeClr val="dk1"/>
              </a:solidFill>
              <a:latin typeface="Times New Roman"/>
              <a:ea typeface="Times New Roman"/>
              <a:cs typeface="Times New Roman"/>
              <a:sym typeface="Times New Roman"/>
            </a:endParaRPr>
          </a:p>
          <a:p>
            <a:pPr marL="0" indent="0">
              <a:lnSpc>
                <a:spcPct val="100000"/>
              </a:lnSpc>
              <a:buClr>
                <a:schemeClr val="dk1"/>
              </a:buClr>
              <a:buSzPts val="1100"/>
              <a:buNone/>
            </a:pPr>
            <a:endParaRPr sz="1600" b="1" dirty="0">
              <a:solidFill>
                <a:srgbClr val="2D3B45"/>
              </a:solidFill>
              <a:highlight>
                <a:srgbClr val="FFFFFF"/>
              </a:highlight>
              <a:latin typeface="Times New Roman"/>
              <a:ea typeface="Times New Roman"/>
              <a:cs typeface="Times New Roman"/>
              <a:sym typeface="Times New Roman"/>
            </a:endParaRPr>
          </a:p>
          <a:p>
            <a:pPr marL="0" indent="0">
              <a:lnSpc>
                <a:spcPct val="100000"/>
              </a:lnSpc>
              <a:buClr>
                <a:schemeClr val="dk1"/>
              </a:buClr>
              <a:buSzPts val="1100"/>
              <a:buNone/>
            </a:pPr>
            <a:endParaRPr sz="1600" dirty="0"/>
          </a:p>
          <a:p>
            <a:pPr marL="0" indent="0">
              <a:lnSpc>
                <a:spcPct val="100000"/>
              </a:lnSpc>
              <a:spcBef>
                <a:spcPts val="2133"/>
              </a:spcBef>
              <a:buClr>
                <a:schemeClr val="dk1"/>
              </a:buClr>
              <a:buSzPts val="1100"/>
              <a:buNone/>
            </a:pPr>
            <a:endParaRPr dirty="0">
              <a:solidFill>
                <a:schemeClr val="dk1"/>
              </a:solidFill>
              <a:latin typeface="Times New Roman"/>
              <a:ea typeface="Times New Roman"/>
              <a:cs typeface="Times New Roman"/>
              <a:sym typeface="Times New Roman"/>
            </a:endParaRPr>
          </a:p>
          <a:p>
            <a:pPr marL="0" indent="0" algn="ctr">
              <a:lnSpc>
                <a:spcPct val="100000"/>
              </a:lnSpc>
              <a:buClr>
                <a:schemeClr val="dk1"/>
              </a:buClr>
              <a:buSzPts val="1100"/>
              <a:buNone/>
            </a:pPr>
            <a:endParaRPr dirty="0">
              <a:solidFill>
                <a:schemeClr val="dk1"/>
              </a:solidFill>
              <a:latin typeface="Times New Roman"/>
              <a:ea typeface="Times New Roman"/>
              <a:cs typeface="Times New Roman"/>
              <a:sym typeface="Times New Roman"/>
            </a:endParaRPr>
          </a:p>
          <a:p>
            <a:pPr marL="0" indent="0">
              <a:spcAft>
                <a:spcPts val="2133"/>
              </a:spcAft>
              <a:buNone/>
            </a:pPr>
            <a:endParaRPr dirty="0"/>
          </a:p>
        </p:txBody>
      </p:sp>
      <p:graphicFrame>
        <p:nvGraphicFramePr>
          <p:cNvPr id="56" name="Google Shape;56;p13"/>
          <p:cNvGraphicFramePr/>
          <p:nvPr>
            <p:extLst>
              <p:ext uri="{D42A27DB-BD31-4B8C-83A1-F6EECF244321}">
                <p14:modId xmlns:p14="http://schemas.microsoft.com/office/powerpoint/2010/main" val="3867725812"/>
              </p:ext>
            </p:extLst>
          </p:nvPr>
        </p:nvGraphicFramePr>
        <p:xfrm>
          <a:off x="1117965" y="3387049"/>
          <a:ext cx="3422431" cy="2957667"/>
        </p:xfrm>
        <a:graphic>
          <a:graphicData uri="http://schemas.openxmlformats.org/drawingml/2006/table">
            <a:tbl>
              <a:tblPr>
                <a:noFill/>
              </a:tblPr>
              <a:tblGrid>
                <a:gridCol w="328997">
                  <a:extLst>
                    <a:ext uri="{9D8B030D-6E8A-4147-A177-3AD203B41FA5}">
                      <a16:colId xmlns:a16="http://schemas.microsoft.com/office/drawing/2014/main" val="20000"/>
                    </a:ext>
                  </a:extLst>
                </a:gridCol>
                <a:gridCol w="592967">
                  <a:extLst>
                    <a:ext uri="{9D8B030D-6E8A-4147-A177-3AD203B41FA5}">
                      <a16:colId xmlns:a16="http://schemas.microsoft.com/office/drawing/2014/main" val="20001"/>
                    </a:ext>
                  </a:extLst>
                </a:gridCol>
                <a:gridCol w="590400">
                  <a:extLst>
                    <a:ext uri="{9D8B030D-6E8A-4147-A177-3AD203B41FA5}">
                      <a16:colId xmlns:a16="http://schemas.microsoft.com/office/drawing/2014/main" val="20002"/>
                    </a:ext>
                  </a:extLst>
                </a:gridCol>
                <a:gridCol w="536533">
                  <a:extLst>
                    <a:ext uri="{9D8B030D-6E8A-4147-A177-3AD203B41FA5}">
                      <a16:colId xmlns:a16="http://schemas.microsoft.com/office/drawing/2014/main" val="20003"/>
                    </a:ext>
                  </a:extLst>
                </a:gridCol>
                <a:gridCol w="547167">
                  <a:extLst>
                    <a:ext uri="{9D8B030D-6E8A-4147-A177-3AD203B41FA5}">
                      <a16:colId xmlns:a16="http://schemas.microsoft.com/office/drawing/2014/main" val="20004"/>
                    </a:ext>
                  </a:extLst>
                </a:gridCol>
                <a:gridCol w="826367">
                  <a:extLst>
                    <a:ext uri="{9D8B030D-6E8A-4147-A177-3AD203B41FA5}">
                      <a16:colId xmlns:a16="http://schemas.microsoft.com/office/drawing/2014/main" val="20005"/>
                    </a:ext>
                  </a:extLst>
                </a:gridCol>
              </a:tblGrid>
              <a:tr h="757300">
                <a:tc gridSpan="2">
                  <a:txBody>
                    <a:bodyPr/>
                    <a:lstStyle/>
                    <a:p>
                      <a:pPr marL="0" lvl="0" indent="0" algn="l" rtl="0">
                        <a:spcBef>
                          <a:spcPts val="0"/>
                        </a:spcBef>
                        <a:spcAft>
                          <a:spcPts val="0"/>
                        </a:spcAft>
                        <a:buNone/>
                      </a:pPr>
                      <a:endParaRPr sz="1200" b="1" dirty="0">
                        <a:solidFill>
                          <a:schemeClr val="bg1"/>
                        </a:solidFill>
                        <a:latin typeface="Times New Roman"/>
                        <a:ea typeface="Times New Roman"/>
                        <a:cs typeface="Times New Roman"/>
                        <a:sym typeface="Times New Roman"/>
                      </a:endParaRPr>
                    </a:p>
                    <a:p>
                      <a:pPr marL="0" lvl="0" indent="0" algn="l" rtl="0">
                        <a:spcBef>
                          <a:spcPts val="0"/>
                        </a:spcBef>
                        <a:spcAft>
                          <a:spcPts val="0"/>
                        </a:spcAft>
                        <a:buNone/>
                      </a:pPr>
                      <a:r>
                        <a:rPr lang="en" sz="1200" b="1" dirty="0">
                          <a:solidFill>
                            <a:schemeClr val="bg1"/>
                          </a:solidFill>
                          <a:latin typeface="Times New Roman"/>
                          <a:ea typeface="Times New Roman"/>
                          <a:cs typeface="Times New Roman"/>
                          <a:sym typeface="Times New Roman"/>
                        </a:rPr>
                        <a:t>Census Tract</a:t>
                      </a:r>
                      <a:endParaRPr sz="1200" b="1" dirty="0">
                        <a:solidFill>
                          <a:schemeClr val="bg1"/>
                        </a:solidFill>
                        <a:latin typeface="Times New Roman"/>
                        <a:ea typeface="Times New Roman"/>
                        <a:cs typeface="Times New Roman"/>
                        <a:sym typeface="Times New Roman"/>
                      </a:endParaRPr>
                    </a:p>
                  </a:txBody>
                  <a:tcPr marL="84667" marR="84667" marT="84667" marB="84667"/>
                </a:tc>
                <a:tc hMerge="1">
                  <a:txBody>
                    <a:bodyPr/>
                    <a:lstStyle/>
                    <a:p>
                      <a:endParaRPr lang="en-US"/>
                    </a:p>
                  </a:txBody>
                  <a:tcPr/>
                </a:tc>
                <a:tc>
                  <a:txBody>
                    <a:bodyPr/>
                    <a:lstStyle/>
                    <a:p>
                      <a:pPr marL="0" lvl="0" indent="0" algn="ctr" rtl="0">
                        <a:spcBef>
                          <a:spcPts val="0"/>
                        </a:spcBef>
                        <a:spcAft>
                          <a:spcPts val="0"/>
                        </a:spcAft>
                        <a:buNone/>
                      </a:pPr>
                      <a:r>
                        <a:rPr lang="en" sz="1200" b="1">
                          <a:solidFill>
                            <a:schemeClr val="bg1"/>
                          </a:solidFill>
                          <a:latin typeface="Times New Roman"/>
                          <a:ea typeface="Times New Roman"/>
                          <a:cs typeface="Times New Roman"/>
                          <a:sym typeface="Times New Roman"/>
                        </a:rPr>
                        <a:t>13</a:t>
                      </a:r>
                      <a:endParaRPr sz="1200" b="1">
                        <a:solidFill>
                          <a:schemeClr val="bg1"/>
                        </a:solidFill>
                        <a:latin typeface="Times New Roman"/>
                        <a:ea typeface="Times New Roman"/>
                        <a:cs typeface="Times New Roman"/>
                        <a:sym typeface="Times New Roman"/>
                      </a:endParaRPr>
                    </a:p>
                  </a:txBody>
                  <a:tcPr marL="84667" marR="84667" marT="84667" marB="84667" anchor="ctr">
                    <a:lnR w="12700" cap="flat" cmpd="sng">
                      <a:solidFill>
                        <a:srgbClr val="000000"/>
                      </a:solidFill>
                      <a:prstDash val="solid"/>
                      <a:round/>
                      <a:headEnd type="none" w="sm" len="sm"/>
                      <a:tailEnd type="none" w="sm" len="sm"/>
                    </a:lnR>
                    <a:solidFill>
                      <a:srgbClr val="FFF2CC"/>
                    </a:solidFill>
                  </a:tcPr>
                </a:tc>
                <a:tc>
                  <a:txBody>
                    <a:bodyPr/>
                    <a:lstStyle/>
                    <a:p>
                      <a:pPr marL="0" lvl="0" indent="0" algn="ctr" rtl="0">
                        <a:spcBef>
                          <a:spcPts val="0"/>
                        </a:spcBef>
                        <a:spcAft>
                          <a:spcPts val="0"/>
                        </a:spcAft>
                        <a:buNone/>
                      </a:pPr>
                      <a:r>
                        <a:rPr lang="en" sz="1200" b="1">
                          <a:solidFill>
                            <a:schemeClr val="bg1"/>
                          </a:solidFill>
                          <a:latin typeface="Times New Roman"/>
                          <a:ea typeface="Times New Roman"/>
                          <a:cs typeface="Times New Roman"/>
                          <a:sym typeface="Times New Roman"/>
                        </a:rPr>
                        <a:t>14.01</a:t>
                      </a:r>
                      <a:endParaRPr sz="1200" b="1">
                        <a:solidFill>
                          <a:schemeClr val="bg1"/>
                        </a:solidFill>
                        <a:latin typeface="Times New Roman"/>
                        <a:ea typeface="Times New Roman"/>
                        <a:cs typeface="Times New Roman"/>
                        <a:sym typeface="Times New Roman"/>
                      </a:endParaRPr>
                    </a:p>
                  </a:txBody>
                  <a:tcPr marL="84667" marR="84667" marT="84667" marB="84667"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200" b="1">
                          <a:solidFill>
                            <a:schemeClr val="bg1"/>
                          </a:solidFill>
                          <a:latin typeface="Times New Roman"/>
                          <a:ea typeface="Times New Roman"/>
                          <a:cs typeface="Times New Roman"/>
                          <a:sym typeface="Times New Roman"/>
                        </a:rPr>
                        <a:t>14.02</a:t>
                      </a:r>
                      <a:endParaRPr sz="1200" b="1">
                        <a:solidFill>
                          <a:schemeClr val="bg1"/>
                        </a:solidFill>
                        <a:latin typeface="Times New Roman"/>
                        <a:ea typeface="Times New Roman"/>
                        <a:cs typeface="Times New Roman"/>
                        <a:sym typeface="Times New Roman"/>
                      </a:endParaRPr>
                    </a:p>
                  </a:txBody>
                  <a:tcPr marL="84667" marR="84667" marT="84667" marB="84667"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Madison</a:t>
                      </a:r>
                      <a:endParaRPr sz="1200">
                        <a:solidFill>
                          <a:schemeClr val="bg1"/>
                        </a:solidFill>
                        <a:latin typeface="Times New Roman"/>
                        <a:ea typeface="Times New Roman"/>
                        <a:cs typeface="Times New Roman"/>
                        <a:sym typeface="Times New Roman"/>
                      </a:endParaRPr>
                    </a:p>
                  </a:txBody>
                  <a:tcPr marL="84667" marR="84667" marT="84667" marB="84667"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565700">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Total Population</a:t>
                      </a:r>
                      <a:endParaRPr sz="1200">
                        <a:solidFill>
                          <a:schemeClr val="bg1"/>
                        </a:solidFill>
                        <a:latin typeface="Times New Roman"/>
                        <a:ea typeface="Times New Roman"/>
                        <a:cs typeface="Times New Roman"/>
                        <a:sym typeface="Times New Roman"/>
                      </a:endParaRPr>
                    </a:p>
                  </a:txBody>
                  <a:tcPr marL="84667" marR="84667" marT="84667" marB="84667"/>
                </a:tc>
                <a:tc hMerge="1">
                  <a:txBody>
                    <a:bodyPr/>
                    <a:lstStyle/>
                    <a:p>
                      <a:endParaRPr lang="en-US"/>
                    </a:p>
                  </a:txBody>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2,572</a:t>
                      </a:r>
                      <a:endParaRPr sz="1200">
                        <a:solidFill>
                          <a:schemeClr val="bg1"/>
                        </a:solidFill>
                        <a:latin typeface="Times New Roman"/>
                        <a:ea typeface="Times New Roman"/>
                        <a:cs typeface="Times New Roman"/>
                        <a:sym typeface="Times New Roman"/>
                      </a:endParaRPr>
                    </a:p>
                  </a:txBody>
                  <a:tcPr marL="84667" marR="84667" marT="84667" marB="84667">
                    <a:lnR w="12700" cap="flat" cmpd="sng">
                      <a:solidFill>
                        <a:srgbClr val="000000"/>
                      </a:solidFill>
                      <a:prstDash val="solid"/>
                      <a:round/>
                      <a:headEnd type="none" w="sm" len="sm"/>
                      <a:tailEnd type="none" w="sm" len="sm"/>
                    </a:lnR>
                    <a:solidFill>
                      <a:srgbClr val="FFF2CC"/>
                    </a:solidFill>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5,341</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6,382</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208,054</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518933">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Median Age</a:t>
                      </a:r>
                      <a:endParaRPr sz="1200">
                        <a:solidFill>
                          <a:schemeClr val="bg1"/>
                        </a:solidFill>
                        <a:latin typeface="Times New Roman"/>
                        <a:ea typeface="Times New Roman"/>
                        <a:cs typeface="Times New Roman"/>
                        <a:sym typeface="Times New Roman"/>
                      </a:endParaRPr>
                    </a:p>
                  </a:txBody>
                  <a:tcPr marL="84667" marR="84667" marT="84667" marB="84667"/>
                </a:tc>
                <a:tc hMerge="1">
                  <a:txBody>
                    <a:bodyPr/>
                    <a:lstStyle/>
                    <a:p>
                      <a:endParaRPr lang="en-US"/>
                    </a:p>
                  </a:txBody>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39.6</a:t>
                      </a:r>
                      <a:endParaRPr sz="1200">
                        <a:solidFill>
                          <a:schemeClr val="bg1"/>
                        </a:solidFill>
                        <a:latin typeface="Times New Roman"/>
                        <a:ea typeface="Times New Roman"/>
                        <a:cs typeface="Times New Roman"/>
                        <a:sym typeface="Times New Roman"/>
                      </a:endParaRPr>
                    </a:p>
                  </a:txBody>
                  <a:tcPr marL="84667" marR="84667" marT="84667" marB="84667">
                    <a:lnR w="12700" cap="flat" cmpd="sng">
                      <a:solidFill>
                        <a:srgbClr val="000000"/>
                      </a:solidFill>
                      <a:prstDash val="solid"/>
                      <a:round/>
                      <a:headEnd type="none" w="sm" len="sm"/>
                      <a:tailEnd type="none" w="sm" len="sm"/>
                    </a:lnR>
                    <a:solidFill>
                      <a:srgbClr val="FFF2CC"/>
                    </a:solidFill>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557867">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 over 65</a:t>
                      </a:r>
                      <a:endParaRPr sz="1200">
                        <a:solidFill>
                          <a:schemeClr val="bg1"/>
                        </a:solidFill>
                        <a:latin typeface="Times New Roman"/>
                        <a:ea typeface="Times New Roman"/>
                        <a:cs typeface="Times New Roman"/>
                        <a:sym typeface="Times New Roman"/>
                      </a:endParaRPr>
                    </a:p>
                  </a:txBody>
                  <a:tcPr marL="84667" marR="84667" marT="84667" marB="84667"/>
                </a:tc>
                <a:tc hMerge="1">
                  <a:txBody>
                    <a:bodyPr/>
                    <a:lstStyle/>
                    <a:p>
                      <a:endParaRPr lang="en-US"/>
                    </a:p>
                  </a:txBody>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11%</a:t>
                      </a:r>
                      <a:endParaRPr sz="1200">
                        <a:solidFill>
                          <a:schemeClr val="bg1"/>
                        </a:solidFill>
                        <a:latin typeface="Times New Roman"/>
                        <a:ea typeface="Times New Roman"/>
                        <a:cs typeface="Times New Roman"/>
                        <a:sym typeface="Times New Roman"/>
                      </a:endParaRPr>
                    </a:p>
                  </a:txBody>
                  <a:tcPr marL="84667" marR="84667" marT="84667" marB="84667">
                    <a:lnR w="12700" cap="flat" cmpd="sng">
                      <a:solidFill>
                        <a:srgbClr val="000000"/>
                      </a:solidFill>
                      <a:prstDash val="solid"/>
                      <a:round/>
                      <a:headEnd type="none" w="sm" len="sm"/>
                      <a:tailEnd type="none" w="sm" len="sm"/>
                    </a:lnR>
                    <a:solidFill>
                      <a:srgbClr val="FFF2CC"/>
                    </a:solidFill>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557867">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 under 19</a:t>
                      </a:r>
                      <a:endParaRPr sz="1200">
                        <a:solidFill>
                          <a:schemeClr val="bg1"/>
                        </a:solidFill>
                        <a:latin typeface="Times New Roman"/>
                        <a:ea typeface="Times New Roman"/>
                        <a:cs typeface="Times New Roman"/>
                        <a:sym typeface="Times New Roman"/>
                      </a:endParaRPr>
                    </a:p>
                  </a:txBody>
                  <a:tcPr marL="84667" marR="84667" marT="84667" marB="84667"/>
                </a:tc>
                <a:tc hMerge="1">
                  <a:txBody>
                    <a:bodyPr/>
                    <a:lstStyle/>
                    <a:p>
                      <a:endParaRPr lang="en-US"/>
                    </a:p>
                  </a:txBody>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15.5%</a:t>
                      </a:r>
                      <a:endParaRPr sz="1200">
                        <a:solidFill>
                          <a:schemeClr val="bg1"/>
                        </a:solidFill>
                        <a:latin typeface="Times New Roman"/>
                        <a:ea typeface="Times New Roman"/>
                        <a:cs typeface="Times New Roman"/>
                        <a:sym typeface="Times New Roman"/>
                      </a:endParaRPr>
                    </a:p>
                  </a:txBody>
                  <a:tcPr marL="84667" marR="84667" marT="84667" marB="84667">
                    <a:lnR w="12700" cap="flat" cmpd="sng">
                      <a:solidFill>
                        <a:srgbClr val="000000"/>
                      </a:solidFill>
                      <a:prstDash val="solid"/>
                      <a:round/>
                      <a:headEnd type="none" w="sm" len="sm"/>
                      <a:tailEnd type="none" w="sm" len="sm"/>
                    </a:lnR>
                    <a:solidFill>
                      <a:srgbClr val="FFF2CC"/>
                    </a:solidFill>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dirty="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57" name="Google Shape;57;p13"/>
          <p:cNvSpPr txBox="1"/>
          <p:nvPr/>
        </p:nvSpPr>
        <p:spPr>
          <a:xfrm>
            <a:off x="1185332" y="3010356"/>
            <a:ext cx="2511200" cy="387200"/>
          </a:xfrm>
          <a:prstGeom prst="rect">
            <a:avLst/>
          </a:prstGeom>
          <a:noFill/>
          <a:ln>
            <a:noFill/>
          </a:ln>
        </p:spPr>
        <p:txBody>
          <a:bodyPr spcFirstLastPara="1" wrap="square" lIns="121900" tIns="121900" rIns="121900" bIns="121900" anchor="ctr" anchorCtr="0">
            <a:noAutofit/>
          </a:bodyPr>
          <a:lstStyle/>
          <a:p>
            <a:r>
              <a:rPr lang="en" sz="1600" b="1" dirty="0">
                <a:solidFill>
                  <a:schemeClr val="bg1"/>
                </a:solidFill>
                <a:latin typeface="Times New Roman"/>
                <a:ea typeface="Times New Roman"/>
                <a:cs typeface="Times New Roman"/>
                <a:sym typeface="Times New Roman"/>
              </a:rPr>
              <a:t>2000 	→  </a:t>
            </a:r>
            <a:endParaRPr sz="1600" b="1" dirty="0">
              <a:solidFill>
                <a:schemeClr val="bg1"/>
              </a:solidFill>
              <a:latin typeface="Times New Roman"/>
              <a:ea typeface="Times New Roman"/>
              <a:cs typeface="Times New Roman"/>
              <a:sym typeface="Times New Roman"/>
            </a:endParaRPr>
          </a:p>
          <a:p>
            <a:endParaRPr sz="1600" dirty="0">
              <a:latin typeface="Times New Roman"/>
              <a:ea typeface="Times New Roman"/>
              <a:cs typeface="Times New Roman"/>
              <a:sym typeface="Times New Roman"/>
            </a:endParaRPr>
          </a:p>
        </p:txBody>
      </p:sp>
      <p:graphicFrame>
        <p:nvGraphicFramePr>
          <p:cNvPr id="58" name="Google Shape;58;p13"/>
          <p:cNvGraphicFramePr/>
          <p:nvPr>
            <p:extLst>
              <p:ext uri="{D42A27DB-BD31-4B8C-83A1-F6EECF244321}">
                <p14:modId xmlns:p14="http://schemas.microsoft.com/office/powerpoint/2010/main" val="2437153985"/>
              </p:ext>
            </p:extLst>
          </p:nvPr>
        </p:nvGraphicFramePr>
        <p:xfrm>
          <a:off x="4663887" y="3330501"/>
          <a:ext cx="3503667" cy="3026905"/>
        </p:xfrm>
        <a:graphic>
          <a:graphicData uri="http://schemas.openxmlformats.org/drawingml/2006/table">
            <a:tbl>
              <a:tblPr>
                <a:noFill/>
              </a:tblPr>
              <a:tblGrid>
                <a:gridCol w="563300">
                  <a:extLst>
                    <a:ext uri="{9D8B030D-6E8A-4147-A177-3AD203B41FA5}">
                      <a16:colId xmlns:a16="http://schemas.microsoft.com/office/drawing/2014/main" val="20000"/>
                    </a:ext>
                  </a:extLst>
                </a:gridCol>
                <a:gridCol w="510467">
                  <a:extLst>
                    <a:ext uri="{9D8B030D-6E8A-4147-A177-3AD203B41FA5}">
                      <a16:colId xmlns:a16="http://schemas.microsoft.com/office/drawing/2014/main" val="20001"/>
                    </a:ext>
                  </a:extLst>
                </a:gridCol>
                <a:gridCol w="584067">
                  <a:extLst>
                    <a:ext uri="{9D8B030D-6E8A-4147-A177-3AD203B41FA5}">
                      <a16:colId xmlns:a16="http://schemas.microsoft.com/office/drawing/2014/main" val="20002"/>
                    </a:ext>
                  </a:extLst>
                </a:gridCol>
                <a:gridCol w="567600">
                  <a:extLst>
                    <a:ext uri="{9D8B030D-6E8A-4147-A177-3AD203B41FA5}">
                      <a16:colId xmlns:a16="http://schemas.microsoft.com/office/drawing/2014/main" val="20003"/>
                    </a:ext>
                  </a:extLst>
                </a:gridCol>
                <a:gridCol w="530300">
                  <a:extLst>
                    <a:ext uri="{9D8B030D-6E8A-4147-A177-3AD203B41FA5}">
                      <a16:colId xmlns:a16="http://schemas.microsoft.com/office/drawing/2014/main" val="20004"/>
                    </a:ext>
                  </a:extLst>
                </a:gridCol>
                <a:gridCol w="747933">
                  <a:extLst>
                    <a:ext uri="{9D8B030D-6E8A-4147-A177-3AD203B41FA5}">
                      <a16:colId xmlns:a16="http://schemas.microsoft.com/office/drawing/2014/main" val="20005"/>
                    </a:ext>
                  </a:extLst>
                </a:gridCol>
              </a:tblGrid>
              <a:tr h="609110">
                <a:tc gridSpan="2">
                  <a:txBody>
                    <a:bodyPr/>
                    <a:lstStyle/>
                    <a:p>
                      <a:pPr marL="0" lvl="0" indent="0" algn="l" rtl="0">
                        <a:spcBef>
                          <a:spcPts val="0"/>
                        </a:spcBef>
                        <a:spcAft>
                          <a:spcPts val="0"/>
                        </a:spcAft>
                        <a:buNone/>
                      </a:pPr>
                      <a:endParaRPr sz="1200" b="1">
                        <a:solidFill>
                          <a:schemeClr val="bg1"/>
                        </a:solidFill>
                        <a:latin typeface="Times New Roman"/>
                        <a:ea typeface="Times New Roman"/>
                        <a:cs typeface="Times New Roman"/>
                        <a:sym typeface="Times New Roman"/>
                      </a:endParaRPr>
                    </a:p>
                    <a:p>
                      <a:pPr marL="0" lvl="0" indent="0" algn="l" rtl="0">
                        <a:spcBef>
                          <a:spcPts val="0"/>
                        </a:spcBef>
                        <a:spcAft>
                          <a:spcPts val="0"/>
                        </a:spcAft>
                        <a:buNone/>
                      </a:pPr>
                      <a:r>
                        <a:rPr lang="en" sz="1200" b="1">
                          <a:solidFill>
                            <a:schemeClr val="bg1"/>
                          </a:solidFill>
                          <a:latin typeface="Times New Roman"/>
                          <a:ea typeface="Times New Roman"/>
                          <a:cs typeface="Times New Roman"/>
                          <a:sym typeface="Times New Roman"/>
                        </a:rPr>
                        <a:t>Census Tract</a:t>
                      </a:r>
                      <a:endParaRPr sz="1200" b="1">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lvl="0" indent="0" algn="ctr" rtl="0">
                        <a:spcBef>
                          <a:spcPts val="0"/>
                        </a:spcBef>
                        <a:spcAft>
                          <a:spcPts val="0"/>
                        </a:spcAft>
                        <a:buNone/>
                      </a:pPr>
                      <a:r>
                        <a:rPr lang="en" sz="1200" b="1">
                          <a:solidFill>
                            <a:schemeClr val="bg1"/>
                          </a:solidFill>
                          <a:latin typeface="Times New Roman"/>
                          <a:ea typeface="Times New Roman"/>
                          <a:cs typeface="Times New Roman"/>
                          <a:sym typeface="Times New Roman"/>
                        </a:rPr>
                        <a:t>13</a:t>
                      </a:r>
                      <a:endParaRPr sz="1200" b="1">
                        <a:solidFill>
                          <a:schemeClr val="bg1"/>
                        </a:solidFill>
                        <a:latin typeface="Times New Roman"/>
                        <a:ea typeface="Times New Roman"/>
                        <a:cs typeface="Times New Roman"/>
                        <a:sym typeface="Times New Roman"/>
                      </a:endParaRPr>
                    </a:p>
                  </a:txBody>
                  <a:tcPr marL="84667" marR="84667" marT="84667" marB="84667"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spcBef>
                          <a:spcPts val="0"/>
                        </a:spcBef>
                        <a:spcAft>
                          <a:spcPts val="0"/>
                        </a:spcAft>
                        <a:buNone/>
                      </a:pPr>
                      <a:r>
                        <a:rPr lang="en" sz="1200" b="1">
                          <a:solidFill>
                            <a:schemeClr val="bg1"/>
                          </a:solidFill>
                          <a:latin typeface="Times New Roman"/>
                          <a:ea typeface="Times New Roman"/>
                          <a:cs typeface="Times New Roman"/>
                          <a:sym typeface="Times New Roman"/>
                        </a:rPr>
                        <a:t>14.01</a:t>
                      </a:r>
                      <a:endParaRPr sz="1200" b="1">
                        <a:solidFill>
                          <a:schemeClr val="bg1"/>
                        </a:solidFill>
                        <a:latin typeface="Times New Roman"/>
                        <a:ea typeface="Times New Roman"/>
                        <a:cs typeface="Times New Roman"/>
                        <a:sym typeface="Times New Roman"/>
                      </a:endParaRPr>
                    </a:p>
                  </a:txBody>
                  <a:tcPr marL="84667" marR="84667" marT="84667" marB="84667"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200" b="1">
                          <a:solidFill>
                            <a:schemeClr val="bg1"/>
                          </a:solidFill>
                          <a:latin typeface="Times New Roman"/>
                          <a:ea typeface="Times New Roman"/>
                          <a:cs typeface="Times New Roman"/>
                          <a:sym typeface="Times New Roman"/>
                        </a:rPr>
                        <a:t>14.02</a:t>
                      </a:r>
                      <a:endParaRPr sz="1200" b="1">
                        <a:solidFill>
                          <a:schemeClr val="bg1"/>
                        </a:solidFill>
                        <a:latin typeface="Times New Roman"/>
                        <a:ea typeface="Times New Roman"/>
                        <a:cs typeface="Times New Roman"/>
                        <a:sym typeface="Times New Roman"/>
                      </a:endParaRPr>
                    </a:p>
                  </a:txBody>
                  <a:tcPr marL="84667" marR="84667" marT="84667" marB="84667"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Madison</a:t>
                      </a:r>
                      <a:endParaRPr sz="1200">
                        <a:solidFill>
                          <a:schemeClr val="bg1"/>
                        </a:solidFill>
                        <a:latin typeface="Times New Roman"/>
                        <a:ea typeface="Times New Roman"/>
                        <a:cs typeface="Times New Roman"/>
                        <a:sym typeface="Times New Roman"/>
                      </a:endParaRPr>
                    </a:p>
                  </a:txBody>
                  <a:tcPr marL="84667" marR="84667" marT="84667" marB="84667"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614567">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Total Population</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2,330</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4CCCC"/>
                    </a:solidFill>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5,505</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5,543</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4CCCC"/>
                    </a:solidFill>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231,783</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535093">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Median Age</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41.1</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29.8</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2400">
                        <a:solidFill>
                          <a:schemeClr val="bg1"/>
                        </a:solidFill>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34067">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 over 65</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11%</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8.73%</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2400">
                        <a:solidFill>
                          <a:schemeClr val="bg1"/>
                        </a:solidFill>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634067">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 under 19</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14.5%</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26%</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2400">
                        <a:solidFill>
                          <a:schemeClr val="bg1"/>
                        </a:solidFill>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dirty="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59" name="Google Shape;59;p13"/>
          <p:cNvSpPr txBox="1"/>
          <p:nvPr/>
        </p:nvSpPr>
        <p:spPr>
          <a:xfrm>
            <a:off x="4668647" y="2843203"/>
            <a:ext cx="2511200" cy="497600"/>
          </a:xfrm>
          <a:prstGeom prst="rect">
            <a:avLst/>
          </a:prstGeom>
          <a:noFill/>
          <a:ln>
            <a:noFill/>
          </a:ln>
        </p:spPr>
        <p:txBody>
          <a:bodyPr spcFirstLastPara="1" wrap="square" lIns="121900" tIns="121900" rIns="121900" bIns="121900" anchor="ctr" anchorCtr="0">
            <a:noAutofit/>
          </a:bodyPr>
          <a:lstStyle/>
          <a:p>
            <a:r>
              <a:rPr lang="en" sz="1600" b="1" dirty="0">
                <a:solidFill>
                  <a:schemeClr val="bg1"/>
                </a:solidFill>
                <a:latin typeface="Times New Roman"/>
                <a:ea typeface="Times New Roman"/>
                <a:cs typeface="Times New Roman"/>
                <a:sym typeface="Times New Roman"/>
              </a:rPr>
              <a:t>2011	→  </a:t>
            </a:r>
            <a:endParaRPr sz="1600" b="1" dirty="0">
              <a:solidFill>
                <a:schemeClr val="bg1"/>
              </a:solidFill>
              <a:latin typeface="Times New Roman"/>
              <a:ea typeface="Times New Roman"/>
              <a:cs typeface="Times New Roman"/>
              <a:sym typeface="Times New Roman"/>
            </a:endParaRPr>
          </a:p>
        </p:txBody>
      </p:sp>
      <p:graphicFrame>
        <p:nvGraphicFramePr>
          <p:cNvPr id="60" name="Google Shape;60;p13"/>
          <p:cNvGraphicFramePr/>
          <p:nvPr>
            <p:extLst>
              <p:ext uri="{D42A27DB-BD31-4B8C-83A1-F6EECF244321}">
                <p14:modId xmlns:p14="http://schemas.microsoft.com/office/powerpoint/2010/main" val="2763935353"/>
              </p:ext>
            </p:extLst>
          </p:nvPr>
        </p:nvGraphicFramePr>
        <p:xfrm>
          <a:off x="8414535" y="3284817"/>
          <a:ext cx="3361866" cy="3118274"/>
        </p:xfrm>
        <a:graphic>
          <a:graphicData uri="http://schemas.openxmlformats.org/drawingml/2006/table">
            <a:tbl>
              <a:tblPr>
                <a:noFill/>
              </a:tblPr>
              <a:tblGrid>
                <a:gridCol w="209966">
                  <a:extLst>
                    <a:ext uri="{9D8B030D-6E8A-4147-A177-3AD203B41FA5}">
                      <a16:colId xmlns:a16="http://schemas.microsoft.com/office/drawing/2014/main" val="20000"/>
                    </a:ext>
                  </a:extLst>
                </a:gridCol>
                <a:gridCol w="543633">
                  <a:extLst>
                    <a:ext uri="{9D8B030D-6E8A-4147-A177-3AD203B41FA5}">
                      <a16:colId xmlns:a16="http://schemas.microsoft.com/office/drawing/2014/main" val="20001"/>
                    </a:ext>
                  </a:extLst>
                </a:gridCol>
                <a:gridCol w="610067">
                  <a:extLst>
                    <a:ext uri="{9D8B030D-6E8A-4147-A177-3AD203B41FA5}">
                      <a16:colId xmlns:a16="http://schemas.microsoft.com/office/drawing/2014/main" val="20002"/>
                    </a:ext>
                  </a:extLst>
                </a:gridCol>
                <a:gridCol w="603633">
                  <a:extLst>
                    <a:ext uri="{9D8B030D-6E8A-4147-A177-3AD203B41FA5}">
                      <a16:colId xmlns:a16="http://schemas.microsoft.com/office/drawing/2014/main" val="20003"/>
                    </a:ext>
                  </a:extLst>
                </a:gridCol>
                <a:gridCol w="590200">
                  <a:extLst>
                    <a:ext uri="{9D8B030D-6E8A-4147-A177-3AD203B41FA5}">
                      <a16:colId xmlns:a16="http://schemas.microsoft.com/office/drawing/2014/main" val="20004"/>
                    </a:ext>
                  </a:extLst>
                </a:gridCol>
                <a:gridCol w="804367">
                  <a:extLst>
                    <a:ext uri="{9D8B030D-6E8A-4147-A177-3AD203B41FA5}">
                      <a16:colId xmlns:a16="http://schemas.microsoft.com/office/drawing/2014/main" val="20005"/>
                    </a:ext>
                  </a:extLst>
                </a:gridCol>
              </a:tblGrid>
              <a:tr h="729300">
                <a:tc gridSpan="2">
                  <a:txBody>
                    <a:bodyPr/>
                    <a:lstStyle/>
                    <a:p>
                      <a:pPr marL="0" lvl="0" indent="0" algn="l" rtl="0">
                        <a:spcBef>
                          <a:spcPts val="0"/>
                        </a:spcBef>
                        <a:spcAft>
                          <a:spcPts val="0"/>
                        </a:spcAft>
                        <a:buNone/>
                      </a:pPr>
                      <a:endParaRPr sz="1200" b="1" dirty="0">
                        <a:solidFill>
                          <a:schemeClr val="bg1"/>
                        </a:solidFill>
                        <a:latin typeface="Times New Roman"/>
                        <a:ea typeface="Times New Roman"/>
                        <a:cs typeface="Times New Roman"/>
                        <a:sym typeface="Times New Roman"/>
                      </a:endParaRPr>
                    </a:p>
                    <a:p>
                      <a:pPr marL="0" lvl="0" indent="0" algn="l" rtl="0">
                        <a:spcBef>
                          <a:spcPts val="0"/>
                        </a:spcBef>
                        <a:spcAft>
                          <a:spcPts val="0"/>
                        </a:spcAft>
                        <a:buNone/>
                      </a:pPr>
                      <a:r>
                        <a:rPr lang="en" sz="1200" b="1" dirty="0">
                          <a:solidFill>
                            <a:schemeClr val="bg1"/>
                          </a:solidFill>
                          <a:latin typeface="Times New Roman"/>
                          <a:ea typeface="Times New Roman"/>
                          <a:cs typeface="Times New Roman"/>
                          <a:sym typeface="Times New Roman"/>
                        </a:rPr>
                        <a:t>Census Tract</a:t>
                      </a:r>
                      <a:endParaRPr sz="1200" b="1" dirty="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lvl="0" indent="0" algn="ctr" rtl="0">
                        <a:spcBef>
                          <a:spcPts val="0"/>
                        </a:spcBef>
                        <a:spcAft>
                          <a:spcPts val="0"/>
                        </a:spcAft>
                        <a:buNone/>
                      </a:pPr>
                      <a:r>
                        <a:rPr lang="en" sz="1200" b="1">
                          <a:solidFill>
                            <a:schemeClr val="bg1"/>
                          </a:solidFill>
                          <a:latin typeface="Times New Roman"/>
                          <a:ea typeface="Times New Roman"/>
                          <a:cs typeface="Times New Roman"/>
                          <a:sym typeface="Times New Roman"/>
                        </a:rPr>
                        <a:t>13</a:t>
                      </a:r>
                      <a:endParaRPr sz="1200" b="1">
                        <a:solidFill>
                          <a:schemeClr val="bg1"/>
                        </a:solidFill>
                        <a:latin typeface="Times New Roman"/>
                        <a:ea typeface="Times New Roman"/>
                        <a:cs typeface="Times New Roman"/>
                        <a:sym typeface="Times New Roman"/>
                      </a:endParaRPr>
                    </a:p>
                  </a:txBody>
                  <a:tcPr marL="84667" marR="84667" marT="84667" marB="84667"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spcBef>
                          <a:spcPts val="0"/>
                        </a:spcBef>
                        <a:spcAft>
                          <a:spcPts val="0"/>
                        </a:spcAft>
                        <a:buNone/>
                      </a:pPr>
                      <a:r>
                        <a:rPr lang="en" sz="1200" b="1">
                          <a:solidFill>
                            <a:schemeClr val="bg1"/>
                          </a:solidFill>
                          <a:latin typeface="Times New Roman"/>
                          <a:ea typeface="Times New Roman"/>
                          <a:cs typeface="Times New Roman"/>
                          <a:sym typeface="Times New Roman"/>
                        </a:rPr>
                        <a:t>14.01</a:t>
                      </a:r>
                      <a:endParaRPr sz="1200" b="1">
                        <a:solidFill>
                          <a:schemeClr val="bg1"/>
                        </a:solidFill>
                        <a:latin typeface="Times New Roman"/>
                        <a:ea typeface="Times New Roman"/>
                        <a:cs typeface="Times New Roman"/>
                        <a:sym typeface="Times New Roman"/>
                      </a:endParaRPr>
                    </a:p>
                  </a:txBody>
                  <a:tcPr marL="84667" marR="84667" marT="84667" marB="84667"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200" b="1">
                          <a:solidFill>
                            <a:schemeClr val="bg1"/>
                          </a:solidFill>
                          <a:latin typeface="Times New Roman"/>
                          <a:ea typeface="Times New Roman"/>
                          <a:cs typeface="Times New Roman"/>
                          <a:sym typeface="Times New Roman"/>
                        </a:rPr>
                        <a:t>14.02</a:t>
                      </a:r>
                      <a:endParaRPr sz="1200" b="1">
                        <a:solidFill>
                          <a:schemeClr val="bg1"/>
                        </a:solidFill>
                        <a:latin typeface="Times New Roman"/>
                        <a:ea typeface="Times New Roman"/>
                        <a:cs typeface="Times New Roman"/>
                        <a:sym typeface="Times New Roman"/>
                      </a:endParaRPr>
                    </a:p>
                  </a:txBody>
                  <a:tcPr marL="84667" marR="84667" marT="84667" marB="84667"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Madison</a:t>
                      </a:r>
                      <a:endParaRPr sz="1200">
                        <a:solidFill>
                          <a:schemeClr val="bg1"/>
                        </a:solidFill>
                        <a:latin typeface="Times New Roman"/>
                        <a:ea typeface="Times New Roman"/>
                        <a:cs typeface="Times New Roman"/>
                        <a:sym typeface="Times New Roman"/>
                      </a:endParaRPr>
                    </a:p>
                  </a:txBody>
                  <a:tcPr marL="84667" marR="84667" marT="84667" marB="84667"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613100">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Total Population</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2,479</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6,867</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B6D7A8"/>
                    </a:solidFill>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5,376</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EA9999"/>
                    </a:solidFill>
                  </a:tcPr>
                </a:tc>
                <a:tc>
                  <a:txBody>
                    <a:bodyPr/>
                    <a:lstStyle/>
                    <a:p>
                      <a:pPr marL="0" lvl="0" indent="0" algn="ctr" rtl="0">
                        <a:spcBef>
                          <a:spcPts val="0"/>
                        </a:spcBef>
                        <a:spcAft>
                          <a:spcPts val="0"/>
                        </a:spcAft>
                        <a:buNone/>
                      </a:pPr>
                      <a:r>
                        <a:rPr lang="en" sz="1200">
                          <a:solidFill>
                            <a:schemeClr val="bg1"/>
                          </a:solidFill>
                          <a:latin typeface="Times New Roman"/>
                          <a:ea typeface="Times New Roman"/>
                          <a:cs typeface="Times New Roman"/>
                          <a:sym typeface="Times New Roman"/>
                        </a:rPr>
                        <a:t>246,034</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557000">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Median Age</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38.6</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4CCCC"/>
                    </a:solidFill>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28</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29</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557000">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 over 65</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9.3%</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4CCCC"/>
                    </a:solidFill>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5%</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7%</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557000">
                <a:tc gridSpan="2">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 under 19</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hMerge="1">
                  <a:txBody>
                    <a:bodyPr/>
                    <a:lstStyle/>
                    <a:p>
                      <a:endParaRPr lang="en-US"/>
                    </a:p>
                  </a:txBody>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15.7%</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rgbClr val="FFF2CC"/>
                    </a:solidFill>
                  </a:tcPr>
                </a:tc>
                <a:tc>
                  <a:txBody>
                    <a:bodyPr/>
                    <a:lstStyle/>
                    <a:p>
                      <a:pPr marL="0" lvl="0" indent="0" algn="l" rtl="0">
                        <a:spcBef>
                          <a:spcPts val="0"/>
                        </a:spcBef>
                        <a:spcAft>
                          <a:spcPts val="0"/>
                        </a:spcAft>
                        <a:buNone/>
                      </a:pPr>
                      <a:r>
                        <a:rPr lang="en" sz="1200">
                          <a:solidFill>
                            <a:schemeClr val="bg1"/>
                          </a:solidFill>
                          <a:latin typeface="Times New Roman"/>
                          <a:ea typeface="Times New Roman"/>
                          <a:cs typeface="Times New Roman"/>
                          <a:sym typeface="Times New Roman"/>
                        </a:rPr>
                        <a:t>32%</a:t>
                      </a:r>
                      <a:endParaRPr sz="120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r>
                        <a:rPr lang="en" sz="1200" dirty="0">
                          <a:solidFill>
                            <a:schemeClr val="bg1"/>
                          </a:solidFill>
                          <a:latin typeface="Times New Roman"/>
                          <a:ea typeface="Times New Roman"/>
                          <a:cs typeface="Times New Roman"/>
                          <a:sym typeface="Times New Roman"/>
                        </a:rPr>
                        <a:t>28.7%</a:t>
                      </a:r>
                      <a:endParaRPr sz="1200" dirty="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l" rtl="0">
                        <a:spcBef>
                          <a:spcPts val="0"/>
                        </a:spcBef>
                        <a:spcAft>
                          <a:spcPts val="0"/>
                        </a:spcAft>
                        <a:buNone/>
                      </a:pPr>
                      <a:endParaRPr sz="1200" dirty="0">
                        <a:solidFill>
                          <a:schemeClr val="bg1"/>
                        </a:solidFill>
                        <a:latin typeface="Times New Roman"/>
                        <a:ea typeface="Times New Roman"/>
                        <a:cs typeface="Times New Roman"/>
                        <a:sym typeface="Times New Roman"/>
                      </a:endParaRPr>
                    </a:p>
                  </a:txBody>
                  <a:tcPr marL="84667" marR="84667" marT="84667" marB="84667">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
        <p:nvSpPr>
          <p:cNvPr id="61" name="Google Shape;61;p13"/>
          <p:cNvSpPr txBox="1"/>
          <p:nvPr/>
        </p:nvSpPr>
        <p:spPr>
          <a:xfrm>
            <a:off x="8532633" y="2930333"/>
            <a:ext cx="1659200" cy="306800"/>
          </a:xfrm>
          <a:prstGeom prst="rect">
            <a:avLst/>
          </a:prstGeom>
          <a:noFill/>
          <a:ln>
            <a:noFill/>
          </a:ln>
        </p:spPr>
        <p:txBody>
          <a:bodyPr spcFirstLastPara="1" wrap="square" lIns="121900" tIns="121900" rIns="121900" bIns="121900" anchor="ctr" anchorCtr="0">
            <a:noAutofit/>
          </a:bodyPr>
          <a:lstStyle/>
          <a:p>
            <a:r>
              <a:rPr lang="en" sz="1600" b="1" dirty="0">
                <a:solidFill>
                  <a:schemeClr val="bg1"/>
                </a:solidFill>
                <a:latin typeface="Times New Roman"/>
                <a:ea typeface="Times New Roman"/>
                <a:cs typeface="Times New Roman"/>
                <a:sym typeface="Times New Roman"/>
              </a:rPr>
              <a:t>2016</a:t>
            </a:r>
            <a:endParaRPr sz="1600" b="1" dirty="0">
              <a:solidFill>
                <a:schemeClr val="bg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7245236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74BC2-EB83-9343-8D3C-A1C9BD308496}"/>
              </a:ext>
            </a:extLst>
          </p:cNvPr>
          <p:cNvSpPr>
            <a:spLocks noGrp="1"/>
          </p:cNvSpPr>
          <p:nvPr>
            <p:ph type="title"/>
          </p:nvPr>
        </p:nvSpPr>
        <p:spPr/>
        <p:txBody>
          <a:bodyPr/>
          <a:lstStyle/>
          <a:p>
            <a:pPr algn="ctr"/>
            <a:r>
              <a:rPr lang="en-US" dirty="0"/>
              <a:t>Broad Themes</a:t>
            </a:r>
          </a:p>
        </p:txBody>
      </p:sp>
      <p:sp>
        <p:nvSpPr>
          <p:cNvPr id="3" name="Content Placeholder 2">
            <a:extLst>
              <a:ext uri="{FF2B5EF4-FFF2-40B4-BE49-F238E27FC236}">
                <a16:creationId xmlns:a16="http://schemas.microsoft.com/office/drawing/2014/main" id="{EB0742AF-3B0C-F645-BD7B-25E83A9A1AC5}"/>
              </a:ext>
            </a:extLst>
          </p:cNvPr>
          <p:cNvSpPr>
            <a:spLocks noGrp="1"/>
          </p:cNvSpPr>
          <p:nvPr>
            <p:ph idx="1"/>
          </p:nvPr>
        </p:nvSpPr>
        <p:spPr/>
        <p:txBody>
          <a:bodyPr/>
          <a:lstStyle/>
          <a:p>
            <a:r>
              <a:rPr lang="en-US" dirty="0"/>
              <a:t>Strong desire to maintain “neighborhood” feel in the area.</a:t>
            </a:r>
          </a:p>
          <a:p>
            <a:r>
              <a:rPr lang="en-US" dirty="0"/>
              <a:t>Concern over loss of grocery shopping options and proposed development on Park Street.</a:t>
            </a:r>
          </a:p>
          <a:p>
            <a:r>
              <a:rPr lang="en-US" dirty="0"/>
              <a:t>Housing affordability, especially among renters</a:t>
            </a:r>
          </a:p>
          <a:p>
            <a:r>
              <a:rPr lang="en-US" dirty="0"/>
              <a:t>Support for youth (and adult) recreation facilities.</a:t>
            </a:r>
          </a:p>
          <a:p>
            <a:r>
              <a:rPr lang="en-US" dirty="0"/>
              <a:t>Support for business development—but concerns with high density development.</a:t>
            </a:r>
          </a:p>
          <a:p>
            <a:endParaRPr lang="en-US" dirty="0"/>
          </a:p>
        </p:txBody>
      </p:sp>
    </p:spTree>
    <p:extLst>
      <p:ext uri="{BB962C8B-B14F-4D97-AF65-F5344CB8AC3E}">
        <p14:creationId xmlns:p14="http://schemas.microsoft.com/office/powerpoint/2010/main" val="960367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15CE0-8539-234D-AC33-86E68D96A9F8}"/>
              </a:ext>
            </a:extLst>
          </p:cNvPr>
          <p:cNvSpPr>
            <a:spLocks noGrp="1"/>
          </p:cNvSpPr>
          <p:nvPr>
            <p:ph type="title"/>
          </p:nvPr>
        </p:nvSpPr>
        <p:spPr/>
        <p:txBody>
          <a:bodyPr>
            <a:normAutofit/>
          </a:bodyPr>
          <a:lstStyle/>
          <a:p>
            <a:pPr algn="ctr"/>
            <a:r>
              <a:rPr lang="en-US" sz="4400" dirty="0"/>
              <a:t>Next Steps??</a:t>
            </a:r>
          </a:p>
        </p:txBody>
      </p:sp>
    </p:spTree>
    <p:extLst>
      <p:ext uri="{BB962C8B-B14F-4D97-AF65-F5344CB8AC3E}">
        <p14:creationId xmlns:p14="http://schemas.microsoft.com/office/powerpoint/2010/main" val="3298629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4"/>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lgn="ctr"/>
            <a:r>
              <a:rPr lang="en" dirty="0"/>
              <a:t>Racial Composition of Bay Creek</a:t>
            </a:r>
            <a:endParaRPr dirty="0"/>
          </a:p>
        </p:txBody>
      </p:sp>
      <p:sp>
        <p:nvSpPr>
          <p:cNvPr id="67" name="Google Shape;67;p14"/>
          <p:cNvSpPr txBox="1">
            <a:spLocks noGrp="1"/>
          </p:cNvSpPr>
          <p:nvPr>
            <p:ph type="body" idx="1"/>
          </p:nvPr>
        </p:nvSpPr>
        <p:spPr>
          <a:xfrm>
            <a:off x="265400" y="1263800"/>
            <a:ext cx="11722400" cy="4555200"/>
          </a:xfrm>
          <a:prstGeom prst="rect">
            <a:avLst/>
          </a:prstGeom>
        </p:spPr>
        <p:txBody>
          <a:bodyPr spcFirstLastPara="1" vert="horz" wrap="square" lIns="121900" tIns="121900" rIns="121900" bIns="121900" rtlCol="0" anchor="t" anchorCtr="0">
            <a:noAutofit/>
          </a:bodyPr>
          <a:lstStyle/>
          <a:p>
            <a:pPr marL="0" indent="0">
              <a:lnSpc>
                <a:spcPct val="100000"/>
              </a:lnSpc>
              <a:spcBef>
                <a:spcPts val="800"/>
              </a:spcBef>
              <a:buNone/>
            </a:pPr>
            <a:endParaRPr sz="1867" dirty="0">
              <a:solidFill>
                <a:schemeClr val="dk1"/>
              </a:solidFill>
            </a:endParaRPr>
          </a:p>
          <a:p>
            <a:pPr indent="0">
              <a:lnSpc>
                <a:spcPct val="100000"/>
              </a:lnSpc>
              <a:spcBef>
                <a:spcPts val="800"/>
              </a:spcBef>
              <a:buNone/>
            </a:pPr>
            <a:r>
              <a:rPr lang="en" sz="1867" dirty="0">
                <a:solidFill>
                  <a:schemeClr val="dk1"/>
                </a:solidFill>
              </a:rPr>
              <a:t>Racial Composition stable: </a:t>
            </a:r>
            <a:endParaRPr sz="1867" b="1" dirty="0">
              <a:solidFill>
                <a:srgbClr val="38761D"/>
              </a:solidFill>
            </a:endParaRPr>
          </a:p>
          <a:p>
            <a:pPr lvl="1" indent="-423323">
              <a:lnSpc>
                <a:spcPct val="100000"/>
              </a:lnSpc>
              <a:spcBef>
                <a:spcPts val="800"/>
              </a:spcBef>
              <a:buClr>
                <a:schemeClr val="dk1"/>
              </a:buClr>
              <a:buSzPts val="1400"/>
              <a:buAutoNum type="alphaLcParenR"/>
            </a:pPr>
            <a:r>
              <a:rPr lang="en" dirty="0">
                <a:solidFill>
                  <a:schemeClr val="dk1"/>
                </a:solidFill>
              </a:rPr>
              <a:t>Race of population in 2016			</a:t>
            </a:r>
            <a:endParaRPr dirty="0">
              <a:solidFill>
                <a:schemeClr val="dk1"/>
              </a:solidFill>
            </a:endParaRPr>
          </a:p>
          <a:p>
            <a:pPr lvl="2" indent="-423323">
              <a:lnSpc>
                <a:spcPct val="100000"/>
              </a:lnSpc>
              <a:spcBef>
                <a:spcPts val="800"/>
              </a:spcBef>
              <a:buClr>
                <a:schemeClr val="dk1"/>
              </a:buClr>
              <a:buSzPts val="1400"/>
              <a:buAutoNum type="romanLcParenR"/>
            </a:pPr>
            <a:r>
              <a:rPr lang="en" dirty="0">
                <a:solidFill>
                  <a:schemeClr val="dk1"/>
                </a:solidFill>
              </a:rPr>
              <a:t>80% white, </a:t>
            </a:r>
            <a:endParaRPr dirty="0">
              <a:solidFill>
                <a:schemeClr val="dk1"/>
              </a:solidFill>
            </a:endParaRPr>
          </a:p>
          <a:p>
            <a:pPr lvl="2" indent="-423323">
              <a:lnSpc>
                <a:spcPct val="100000"/>
              </a:lnSpc>
              <a:spcBef>
                <a:spcPts val="800"/>
              </a:spcBef>
              <a:buClr>
                <a:srgbClr val="38761D"/>
              </a:buClr>
              <a:buSzPts val="1400"/>
              <a:buAutoNum type="romanLcParenR"/>
            </a:pPr>
            <a:r>
              <a:rPr lang="en" dirty="0">
                <a:solidFill>
                  <a:srgbClr val="38761D"/>
                </a:solidFill>
              </a:rPr>
              <a:t>6% African American </a:t>
            </a:r>
            <a:endParaRPr sz="1867" dirty="0">
              <a:solidFill>
                <a:schemeClr val="dk1"/>
              </a:solidFill>
            </a:endParaRPr>
          </a:p>
          <a:p>
            <a:pPr lvl="1" indent="-423323">
              <a:lnSpc>
                <a:spcPct val="100000"/>
              </a:lnSpc>
              <a:spcBef>
                <a:spcPts val="800"/>
              </a:spcBef>
              <a:buClr>
                <a:srgbClr val="000000"/>
              </a:buClr>
              <a:buSzPts val="1400"/>
              <a:buAutoNum type="alphaLcParenR"/>
            </a:pPr>
            <a:r>
              <a:rPr lang="en" sz="1867" dirty="0">
                <a:solidFill>
                  <a:srgbClr val="000000"/>
                </a:solidFill>
              </a:rPr>
              <a:t>Race of population in 20</a:t>
            </a:r>
            <a:r>
              <a:rPr lang="en" dirty="0">
                <a:solidFill>
                  <a:srgbClr val="000000"/>
                </a:solidFill>
              </a:rPr>
              <a:t>00</a:t>
            </a:r>
            <a:endParaRPr sz="1867" dirty="0">
              <a:solidFill>
                <a:srgbClr val="000000"/>
              </a:solidFill>
            </a:endParaRPr>
          </a:p>
          <a:p>
            <a:pPr lvl="2" indent="-423323">
              <a:lnSpc>
                <a:spcPct val="100000"/>
              </a:lnSpc>
              <a:spcBef>
                <a:spcPts val="800"/>
              </a:spcBef>
              <a:buClr>
                <a:srgbClr val="000000"/>
              </a:buClr>
              <a:buSzPts val="1400"/>
              <a:buAutoNum type="romanLcParenR"/>
            </a:pPr>
            <a:r>
              <a:rPr lang="en" dirty="0">
                <a:solidFill>
                  <a:srgbClr val="000000"/>
                </a:solidFill>
              </a:rPr>
              <a:t>88% white, </a:t>
            </a:r>
            <a:endParaRPr dirty="0">
              <a:solidFill>
                <a:srgbClr val="000000"/>
              </a:solidFill>
            </a:endParaRPr>
          </a:p>
          <a:p>
            <a:pPr lvl="2" indent="-423323">
              <a:lnSpc>
                <a:spcPct val="100000"/>
              </a:lnSpc>
              <a:spcBef>
                <a:spcPts val="800"/>
              </a:spcBef>
              <a:buClr>
                <a:srgbClr val="000000"/>
              </a:buClr>
              <a:buSzPts val="1400"/>
              <a:buAutoNum type="romanLcParenR"/>
            </a:pPr>
            <a:r>
              <a:rPr lang="en" dirty="0">
                <a:solidFill>
                  <a:srgbClr val="000000"/>
                </a:solidFill>
              </a:rPr>
              <a:t>5% African American </a:t>
            </a:r>
            <a:endParaRPr dirty="0">
              <a:solidFill>
                <a:srgbClr val="000000"/>
              </a:solidFill>
            </a:endParaRPr>
          </a:p>
          <a:p>
            <a:pPr marL="0" indent="0">
              <a:lnSpc>
                <a:spcPct val="100000"/>
              </a:lnSpc>
              <a:spcBef>
                <a:spcPts val="800"/>
              </a:spcBef>
              <a:buNone/>
            </a:pPr>
            <a:endParaRPr sz="1867" dirty="0">
              <a:solidFill>
                <a:schemeClr val="dk1"/>
              </a:solidFill>
            </a:endParaRPr>
          </a:p>
          <a:p>
            <a:pPr marL="0" indent="0" algn="ctr">
              <a:lnSpc>
                <a:spcPct val="150000"/>
              </a:lnSpc>
              <a:spcBef>
                <a:spcPts val="800"/>
              </a:spcBef>
              <a:buClr>
                <a:schemeClr val="dk1"/>
              </a:buClr>
              <a:buSzPts val="1100"/>
              <a:buNone/>
            </a:pPr>
            <a:r>
              <a:rPr lang="en" sz="1867" b="1" dirty="0">
                <a:solidFill>
                  <a:srgbClr val="A61C00"/>
                </a:solidFill>
              </a:rPr>
              <a:t>*Absence of Hispanic Population data from 2000-2016 Census*</a:t>
            </a:r>
            <a:endParaRPr sz="1867" b="1" dirty="0">
              <a:solidFill>
                <a:srgbClr val="A61C00"/>
              </a:solidFill>
            </a:endParaRPr>
          </a:p>
          <a:p>
            <a:pPr marL="0" indent="0">
              <a:lnSpc>
                <a:spcPct val="100000"/>
              </a:lnSpc>
              <a:spcBef>
                <a:spcPts val="800"/>
              </a:spcBef>
              <a:buClr>
                <a:schemeClr val="dk1"/>
              </a:buClr>
              <a:buSzPts val="1100"/>
              <a:buNone/>
            </a:pPr>
            <a:endParaRPr sz="1867" dirty="0">
              <a:solidFill>
                <a:schemeClr val="dk1"/>
              </a:solidFill>
            </a:endParaRPr>
          </a:p>
          <a:p>
            <a:pPr marL="0" indent="0">
              <a:lnSpc>
                <a:spcPct val="100000"/>
              </a:lnSpc>
              <a:spcBef>
                <a:spcPts val="800"/>
              </a:spcBef>
              <a:buClr>
                <a:schemeClr val="dk1"/>
              </a:buClr>
              <a:buSzPts val="1100"/>
              <a:buNone/>
            </a:pPr>
            <a:endParaRPr sz="1867" dirty="0">
              <a:solidFill>
                <a:schemeClr val="dk1"/>
              </a:solidFill>
            </a:endParaRPr>
          </a:p>
          <a:p>
            <a:pPr marL="0" indent="0" algn="ctr">
              <a:lnSpc>
                <a:spcPct val="100000"/>
              </a:lnSpc>
              <a:spcBef>
                <a:spcPts val="800"/>
              </a:spcBef>
              <a:buClr>
                <a:schemeClr val="dk1"/>
              </a:buClr>
              <a:buSzPts val="1100"/>
              <a:buNone/>
            </a:pPr>
            <a:endParaRPr dirty="0">
              <a:solidFill>
                <a:schemeClr val="dk1"/>
              </a:solidFill>
            </a:endParaRPr>
          </a:p>
          <a:p>
            <a:pPr marL="0" indent="0">
              <a:lnSpc>
                <a:spcPct val="100000"/>
              </a:lnSpc>
              <a:spcBef>
                <a:spcPts val="800"/>
              </a:spcBef>
              <a:spcAft>
                <a:spcPts val="800"/>
              </a:spcAft>
              <a:buNone/>
            </a:pPr>
            <a:endParaRPr dirty="0"/>
          </a:p>
        </p:txBody>
      </p:sp>
    </p:spTree>
    <p:extLst>
      <p:ext uri="{BB962C8B-B14F-4D97-AF65-F5344CB8AC3E}">
        <p14:creationId xmlns:p14="http://schemas.microsoft.com/office/powerpoint/2010/main" val="2583321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lgn="l"/>
            <a:r>
              <a:rPr lang="en"/>
              <a:t>3. </a:t>
            </a:r>
            <a:r>
              <a:rPr lang="en" sz="3200"/>
              <a:t>Financial Characteristics of Bay Creek: </a:t>
            </a:r>
            <a:r>
              <a:rPr lang="en" sz="3200">
                <a:solidFill>
                  <a:srgbClr val="1C4587"/>
                </a:solidFill>
              </a:rPr>
              <a:t>Median Income</a:t>
            </a:r>
            <a:endParaRPr/>
          </a:p>
        </p:txBody>
      </p:sp>
      <p:pic>
        <p:nvPicPr>
          <p:cNvPr id="73" name="Google Shape;73;p15"/>
          <p:cNvPicPr preferRelativeResize="0"/>
          <p:nvPr/>
        </p:nvPicPr>
        <p:blipFill>
          <a:blip r:embed="rId3">
            <a:alphaModFix/>
          </a:blip>
          <a:stretch>
            <a:fillRect/>
          </a:stretch>
        </p:blipFill>
        <p:spPr>
          <a:xfrm>
            <a:off x="281695" y="4454285"/>
            <a:ext cx="5814307" cy="2403700"/>
          </a:xfrm>
          <a:prstGeom prst="rect">
            <a:avLst/>
          </a:prstGeom>
          <a:noFill/>
          <a:ln>
            <a:noFill/>
          </a:ln>
        </p:spPr>
      </p:pic>
      <p:pic>
        <p:nvPicPr>
          <p:cNvPr id="74" name="Google Shape;74;p15"/>
          <p:cNvPicPr preferRelativeResize="0"/>
          <p:nvPr/>
        </p:nvPicPr>
        <p:blipFill>
          <a:blip r:embed="rId4">
            <a:alphaModFix/>
          </a:blip>
          <a:stretch>
            <a:fillRect/>
          </a:stretch>
        </p:blipFill>
        <p:spPr>
          <a:xfrm>
            <a:off x="6096000" y="4338227"/>
            <a:ext cx="6125699" cy="2472740"/>
          </a:xfrm>
          <a:prstGeom prst="rect">
            <a:avLst/>
          </a:prstGeom>
          <a:noFill/>
          <a:ln>
            <a:noFill/>
          </a:ln>
        </p:spPr>
      </p:pic>
      <p:pic>
        <p:nvPicPr>
          <p:cNvPr id="75" name="Google Shape;75;p15"/>
          <p:cNvPicPr preferRelativeResize="0"/>
          <p:nvPr/>
        </p:nvPicPr>
        <p:blipFill>
          <a:blip r:embed="rId5">
            <a:alphaModFix/>
          </a:blip>
          <a:stretch>
            <a:fillRect/>
          </a:stretch>
        </p:blipFill>
        <p:spPr>
          <a:xfrm>
            <a:off x="2168937" y="1240900"/>
            <a:ext cx="7267331" cy="3097333"/>
          </a:xfrm>
          <a:prstGeom prst="rect">
            <a:avLst/>
          </a:prstGeom>
          <a:noFill/>
          <a:ln>
            <a:noFill/>
          </a:ln>
        </p:spPr>
      </p:pic>
    </p:spTree>
    <p:extLst>
      <p:ext uri="{BB962C8B-B14F-4D97-AF65-F5344CB8AC3E}">
        <p14:creationId xmlns:p14="http://schemas.microsoft.com/office/powerpoint/2010/main" val="3769498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6"/>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lgn="ctr"/>
            <a:r>
              <a:rPr lang="en" dirty="0"/>
              <a:t>Median Income in Bay Creek</a:t>
            </a:r>
            <a:endParaRPr dirty="0"/>
          </a:p>
        </p:txBody>
      </p:sp>
      <p:sp>
        <p:nvSpPr>
          <p:cNvPr id="81" name="Google Shape;81;p16"/>
          <p:cNvSpPr txBox="1">
            <a:spLocks noGrp="1"/>
          </p:cNvSpPr>
          <p:nvPr>
            <p:ph type="body" idx="1"/>
          </p:nvPr>
        </p:nvSpPr>
        <p:spPr>
          <a:xfrm>
            <a:off x="1130157" y="1356967"/>
            <a:ext cx="10646376" cy="4936400"/>
          </a:xfrm>
          <a:prstGeom prst="rect">
            <a:avLst/>
          </a:prstGeom>
        </p:spPr>
        <p:txBody>
          <a:bodyPr spcFirstLastPara="1" vert="horz" wrap="square" lIns="121900" tIns="121900" rIns="121900" bIns="121900" rtlCol="0" anchor="t" anchorCtr="0">
            <a:noAutofit/>
          </a:bodyPr>
          <a:lstStyle/>
          <a:p>
            <a:pPr>
              <a:lnSpc>
                <a:spcPct val="100000"/>
              </a:lnSpc>
              <a:spcBef>
                <a:spcPts val="800"/>
              </a:spcBef>
              <a:buClr>
                <a:srgbClr val="274E13"/>
              </a:buClr>
              <a:buAutoNum type="arabicParenR"/>
            </a:pPr>
            <a:r>
              <a:rPr lang="en" sz="1733" b="1" dirty="0">
                <a:solidFill>
                  <a:srgbClr val="274E13"/>
                </a:solidFill>
              </a:rPr>
              <a:t>Bay Creek is more </a:t>
            </a:r>
            <a:r>
              <a:rPr lang="en" sz="1733" b="1" dirty="0">
                <a:solidFill>
                  <a:srgbClr val="1155CC"/>
                </a:solidFill>
              </a:rPr>
              <a:t>‘wealthy’</a:t>
            </a:r>
            <a:r>
              <a:rPr lang="en" sz="1733" b="1" dirty="0">
                <a:solidFill>
                  <a:srgbClr val="274E13"/>
                </a:solidFill>
              </a:rPr>
              <a:t> than its neighbors</a:t>
            </a:r>
            <a:endParaRPr sz="1733" b="1" dirty="0">
              <a:solidFill>
                <a:srgbClr val="274E13"/>
              </a:solidFill>
            </a:endParaRPr>
          </a:p>
          <a:p>
            <a:pPr lvl="1" indent="-414856">
              <a:lnSpc>
                <a:spcPct val="100000"/>
              </a:lnSpc>
              <a:spcBef>
                <a:spcPts val="800"/>
              </a:spcBef>
              <a:buClr>
                <a:srgbClr val="274E13"/>
              </a:buClr>
              <a:buSzPts val="1300"/>
              <a:buAutoNum type="alphaLcParenR"/>
            </a:pPr>
            <a:r>
              <a:rPr lang="en" sz="1733" dirty="0">
                <a:solidFill>
                  <a:srgbClr val="274E13"/>
                </a:solidFill>
              </a:rPr>
              <a:t>Median income for Bay Creek is </a:t>
            </a:r>
            <a:r>
              <a:rPr lang="en" sz="1600" dirty="0">
                <a:solidFill>
                  <a:srgbClr val="274E13"/>
                </a:solidFill>
              </a:rPr>
              <a:t>$57,551</a:t>
            </a:r>
            <a:endParaRPr sz="1733" dirty="0">
              <a:solidFill>
                <a:srgbClr val="274E13"/>
              </a:solidFill>
            </a:endParaRPr>
          </a:p>
          <a:p>
            <a:pPr lvl="1" indent="-414856">
              <a:lnSpc>
                <a:spcPct val="100000"/>
              </a:lnSpc>
              <a:spcBef>
                <a:spcPts val="800"/>
              </a:spcBef>
              <a:buClr>
                <a:srgbClr val="274E13"/>
              </a:buClr>
              <a:buSzPts val="1300"/>
              <a:buAutoNum type="alphaLcParenR"/>
            </a:pPr>
            <a:r>
              <a:rPr lang="en" sz="1733" dirty="0">
                <a:solidFill>
                  <a:srgbClr val="274E13"/>
                </a:solidFill>
              </a:rPr>
              <a:t>Median income for Burr Oaks is $32,173</a:t>
            </a:r>
            <a:endParaRPr sz="1600" dirty="0">
              <a:solidFill>
                <a:srgbClr val="274E13"/>
              </a:solidFill>
            </a:endParaRPr>
          </a:p>
          <a:p>
            <a:pPr marL="0" indent="0">
              <a:lnSpc>
                <a:spcPct val="100000"/>
              </a:lnSpc>
              <a:spcBef>
                <a:spcPts val="800"/>
              </a:spcBef>
              <a:buNone/>
            </a:pPr>
            <a:endParaRPr sz="1733" b="1" dirty="0">
              <a:solidFill>
                <a:schemeClr val="dk1"/>
              </a:solidFill>
            </a:endParaRPr>
          </a:p>
          <a:p>
            <a:pPr marL="1828754" indent="0">
              <a:lnSpc>
                <a:spcPct val="100000"/>
              </a:lnSpc>
              <a:spcBef>
                <a:spcPts val="800"/>
              </a:spcBef>
              <a:buNone/>
            </a:pPr>
            <a:endParaRPr sz="1733" dirty="0">
              <a:solidFill>
                <a:srgbClr val="660000"/>
              </a:solidFill>
            </a:endParaRPr>
          </a:p>
          <a:p>
            <a:pPr indent="-406390">
              <a:lnSpc>
                <a:spcPct val="100000"/>
              </a:lnSpc>
              <a:spcBef>
                <a:spcPts val="800"/>
              </a:spcBef>
              <a:buClr>
                <a:srgbClr val="000000"/>
              </a:buClr>
              <a:buSzPts val="1200"/>
              <a:buAutoNum type="arabicParenR"/>
            </a:pPr>
            <a:r>
              <a:rPr lang="en" sz="1600" b="1" dirty="0">
                <a:solidFill>
                  <a:schemeClr val="dk1"/>
                </a:solidFill>
              </a:rPr>
              <a:t>The Bay Creek neighborhood has also become more affluent since 1990.</a:t>
            </a:r>
            <a:endParaRPr sz="1600" b="1" dirty="0">
              <a:solidFill>
                <a:schemeClr val="dk1"/>
              </a:solidFill>
            </a:endParaRPr>
          </a:p>
          <a:p>
            <a:pPr lvl="1" indent="-414856">
              <a:lnSpc>
                <a:spcPct val="100000"/>
              </a:lnSpc>
              <a:spcBef>
                <a:spcPts val="800"/>
              </a:spcBef>
              <a:buClr>
                <a:srgbClr val="000000"/>
              </a:buClr>
              <a:buSzPts val="1300"/>
              <a:buAutoNum type="alphaLcParenR"/>
            </a:pPr>
            <a:r>
              <a:rPr lang="en" sz="1733" dirty="0">
                <a:solidFill>
                  <a:srgbClr val="000000"/>
                </a:solidFill>
              </a:rPr>
              <a:t>Median income in 1990  		   </a:t>
            </a:r>
            <a:r>
              <a:rPr lang="en" sz="1600" dirty="0">
                <a:solidFill>
                  <a:srgbClr val="000000"/>
                </a:solidFill>
              </a:rPr>
              <a:t>$69,000</a:t>
            </a:r>
            <a:endParaRPr sz="1600" dirty="0">
              <a:solidFill>
                <a:srgbClr val="000000"/>
              </a:solidFill>
            </a:endParaRPr>
          </a:p>
          <a:p>
            <a:pPr lvl="1" indent="-406390">
              <a:lnSpc>
                <a:spcPct val="100000"/>
              </a:lnSpc>
              <a:spcBef>
                <a:spcPts val="800"/>
              </a:spcBef>
              <a:buClr>
                <a:srgbClr val="000000"/>
              </a:buClr>
              <a:buSzPts val="1200"/>
              <a:buAutoNum type="alphaLcParenR"/>
            </a:pPr>
            <a:r>
              <a:rPr lang="en" sz="1733" dirty="0">
                <a:solidFill>
                  <a:srgbClr val="000000"/>
                </a:solidFill>
              </a:rPr>
              <a:t>Median income in 2016</a:t>
            </a:r>
            <a:r>
              <a:rPr lang="en" sz="1600" dirty="0">
                <a:solidFill>
                  <a:srgbClr val="000000"/>
                </a:solidFill>
              </a:rPr>
              <a:t> 		    </a:t>
            </a:r>
            <a:r>
              <a:rPr lang="en" sz="1600" dirty="0">
                <a:solidFill>
                  <a:schemeClr val="dk1"/>
                </a:solidFill>
              </a:rPr>
              <a:t>$86,196</a:t>
            </a:r>
            <a:endParaRPr sz="1600" dirty="0">
              <a:solidFill>
                <a:srgbClr val="000000"/>
              </a:solidFill>
            </a:endParaRPr>
          </a:p>
          <a:p>
            <a:pPr marL="0" indent="0">
              <a:lnSpc>
                <a:spcPct val="100000"/>
              </a:lnSpc>
              <a:spcBef>
                <a:spcPts val="800"/>
              </a:spcBef>
              <a:buNone/>
            </a:pPr>
            <a:endParaRPr sz="1733" dirty="0">
              <a:solidFill>
                <a:srgbClr val="660000"/>
              </a:solidFill>
            </a:endParaRPr>
          </a:p>
          <a:p>
            <a:pPr marL="0" indent="0">
              <a:lnSpc>
                <a:spcPct val="100000"/>
              </a:lnSpc>
              <a:spcBef>
                <a:spcPts val="800"/>
              </a:spcBef>
              <a:buNone/>
            </a:pPr>
            <a:endParaRPr sz="1733" dirty="0">
              <a:solidFill>
                <a:srgbClr val="000000"/>
              </a:solidFill>
            </a:endParaRPr>
          </a:p>
          <a:p>
            <a:pPr marL="0" indent="0">
              <a:lnSpc>
                <a:spcPct val="100000"/>
              </a:lnSpc>
              <a:spcBef>
                <a:spcPts val="800"/>
              </a:spcBef>
              <a:buClr>
                <a:schemeClr val="dk1"/>
              </a:buClr>
              <a:buSzPts val="1100"/>
              <a:buNone/>
            </a:pPr>
            <a:endParaRPr sz="1733" dirty="0">
              <a:solidFill>
                <a:schemeClr val="dk1"/>
              </a:solidFill>
            </a:endParaRPr>
          </a:p>
          <a:p>
            <a:pPr marL="0" indent="0">
              <a:lnSpc>
                <a:spcPct val="100000"/>
              </a:lnSpc>
              <a:spcBef>
                <a:spcPts val="800"/>
              </a:spcBef>
              <a:spcAft>
                <a:spcPts val="800"/>
              </a:spcAft>
              <a:buNone/>
            </a:pPr>
            <a:r>
              <a:rPr lang="en" sz="1733" dirty="0">
                <a:solidFill>
                  <a:schemeClr val="bg1"/>
                </a:solidFill>
              </a:rPr>
              <a:t>* All data adjusted for 2016 inflation rates</a:t>
            </a:r>
            <a:endParaRPr sz="1733" dirty="0">
              <a:solidFill>
                <a:schemeClr val="bg1"/>
              </a:solidFill>
            </a:endParaRPr>
          </a:p>
        </p:txBody>
      </p:sp>
      <p:sp>
        <p:nvSpPr>
          <p:cNvPr id="82" name="Google Shape;82;p16"/>
          <p:cNvSpPr/>
          <p:nvPr/>
        </p:nvSpPr>
        <p:spPr>
          <a:xfrm>
            <a:off x="4939434" y="3711133"/>
            <a:ext cx="801200" cy="3328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
        <p:nvSpPr>
          <p:cNvPr id="83" name="Google Shape;83;p16"/>
          <p:cNvSpPr/>
          <p:nvPr/>
        </p:nvSpPr>
        <p:spPr>
          <a:xfrm>
            <a:off x="4939434" y="4043933"/>
            <a:ext cx="801200" cy="4192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121900" tIns="121900" rIns="121900" bIns="121900" anchor="ctr" anchorCtr="0">
            <a:noAutofit/>
          </a:bodyPr>
          <a:lstStyle/>
          <a:p>
            <a:endParaRPr sz="2400"/>
          </a:p>
        </p:txBody>
      </p:sp>
    </p:spTree>
    <p:extLst>
      <p:ext uri="{BB962C8B-B14F-4D97-AF65-F5344CB8AC3E}">
        <p14:creationId xmlns:p14="http://schemas.microsoft.com/office/powerpoint/2010/main" val="970372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7"/>
          <p:cNvSpPr txBox="1">
            <a:spLocks noGrp="1"/>
          </p:cNvSpPr>
          <p:nvPr>
            <p:ph type="title"/>
          </p:nvPr>
        </p:nvSpPr>
        <p:spPr>
          <a:xfrm>
            <a:off x="415600" y="593367"/>
            <a:ext cx="11360800" cy="763600"/>
          </a:xfrm>
          <a:prstGeom prst="rect">
            <a:avLst/>
          </a:prstGeom>
        </p:spPr>
        <p:txBody>
          <a:bodyPr spcFirstLastPara="1" vert="horz" wrap="square" lIns="121900" tIns="121900" rIns="121900" bIns="121900" rtlCol="0" anchor="t" anchorCtr="0">
            <a:noAutofit/>
          </a:bodyPr>
          <a:lstStyle/>
          <a:p>
            <a:pPr algn="ctr"/>
            <a:r>
              <a:rPr lang="en"/>
              <a:t>Conclusions </a:t>
            </a:r>
            <a:endParaRPr/>
          </a:p>
        </p:txBody>
      </p:sp>
      <p:sp>
        <p:nvSpPr>
          <p:cNvPr id="89" name="Google Shape;89;p17"/>
          <p:cNvSpPr txBox="1">
            <a:spLocks noGrp="1"/>
          </p:cNvSpPr>
          <p:nvPr>
            <p:ph type="body" idx="1"/>
          </p:nvPr>
        </p:nvSpPr>
        <p:spPr>
          <a:xfrm>
            <a:off x="1565209" y="1588003"/>
            <a:ext cx="11280800" cy="4555200"/>
          </a:xfrm>
          <a:prstGeom prst="rect">
            <a:avLst/>
          </a:prstGeom>
        </p:spPr>
        <p:txBody>
          <a:bodyPr spcFirstLastPara="1" vert="horz" wrap="square" lIns="121900" tIns="121900" rIns="121900" bIns="121900" rtlCol="0" anchor="t" anchorCtr="0">
            <a:noAutofit/>
          </a:bodyPr>
          <a:lstStyle/>
          <a:p>
            <a:pPr indent="-507987">
              <a:lnSpc>
                <a:spcPct val="150000"/>
              </a:lnSpc>
              <a:buClr>
                <a:srgbClr val="000000"/>
              </a:buClr>
              <a:buSzPts val="2400"/>
              <a:buAutoNum type="arabicParenR"/>
            </a:pPr>
            <a:r>
              <a:rPr lang="en" sz="3200" dirty="0">
                <a:solidFill>
                  <a:srgbClr val="000000"/>
                </a:solidFill>
              </a:rPr>
              <a:t>Stability in racial composition</a:t>
            </a:r>
            <a:endParaRPr sz="3200" dirty="0">
              <a:solidFill>
                <a:srgbClr val="000000"/>
              </a:solidFill>
            </a:endParaRPr>
          </a:p>
          <a:p>
            <a:pPr indent="-507987">
              <a:lnSpc>
                <a:spcPct val="150000"/>
              </a:lnSpc>
              <a:buClr>
                <a:srgbClr val="000000"/>
              </a:buClr>
              <a:buSzPts val="2400"/>
              <a:buAutoNum type="arabicParenR"/>
            </a:pPr>
            <a:r>
              <a:rPr lang="en" sz="3200" dirty="0">
                <a:solidFill>
                  <a:srgbClr val="000000"/>
                </a:solidFill>
              </a:rPr>
              <a:t>Stability in population size</a:t>
            </a:r>
            <a:endParaRPr sz="3200" dirty="0">
              <a:solidFill>
                <a:srgbClr val="000000"/>
              </a:solidFill>
            </a:endParaRPr>
          </a:p>
          <a:p>
            <a:pPr indent="-507987">
              <a:lnSpc>
                <a:spcPct val="150000"/>
              </a:lnSpc>
              <a:buClr>
                <a:srgbClr val="000000"/>
              </a:buClr>
              <a:buSzPts val="2400"/>
              <a:buAutoNum type="arabicParenR"/>
            </a:pPr>
            <a:r>
              <a:rPr lang="en" sz="3200" dirty="0">
                <a:solidFill>
                  <a:srgbClr val="000000"/>
                </a:solidFill>
              </a:rPr>
              <a:t>Become more affluent </a:t>
            </a:r>
            <a:endParaRPr sz="3200" dirty="0">
              <a:solidFill>
                <a:srgbClr val="000000"/>
              </a:solidFill>
            </a:endParaRPr>
          </a:p>
          <a:p>
            <a:pPr lvl="1" indent="-507987">
              <a:lnSpc>
                <a:spcPct val="150000"/>
              </a:lnSpc>
              <a:spcBef>
                <a:spcPts val="0"/>
              </a:spcBef>
              <a:buClr>
                <a:srgbClr val="000000"/>
              </a:buClr>
              <a:buSzPts val="2400"/>
              <a:buAutoNum type="alphaLcParenR"/>
            </a:pPr>
            <a:r>
              <a:rPr lang="en" sz="3200" dirty="0">
                <a:solidFill>
                  <a:srgbClr val="000000"/>
                </a:solidFill>
              </a:rPr>
              <a:t>Increase in median income</a:t>
            </a:r>
            <a:endParaRPr sz="3200" dirty="0">
              <a:solidFill>
                <a:srgbClr val="000000"/>
              </a:solidFill>
            </a:endParaRPr>
          </a:p>
          <a:p>
            <a:pPr lvl="1" indent="-507987">
              <a:lnSpc>
                <a:spcPct val="150000"/>
              </a:lnSpc>
              <a:spcBef>
                <a:spcPts val="0"/>
              </a:spcBef>
              <a:buClr>
                <a:srgbClr val="000000"/>
              </a:buClr>
              <a:buSzPts val="2400"/>
              <a:buAutoNum type="alphaLcParenR"/>
            </a:pPr>
            <a:r>
              <a:rPr lang="en" sz="3200" dirty="0">
                <a:solidFill>
                  <a:srgbClr val="000000"/>
                </a:solidFill>
              </a:rPr>
              <a:t>Increase in housing values</a:t>
            </a:r>
            <a:endParaRPr sz="3200" dirty="0">
              <a:solidFill>
                <a:srgbClr val="000000"/>
              </a:solidFill>
            </a:endParaRPr>
          </a:p>
          <a:p>
            <a:pPr marL="0" indent="0">
              <a:lnSpc>
                <a:spcPct val="150000"/>
              </a:lnSpc>
              <a:spcBef>
                <a:spcPts val="2133"/>
              </a:spcBef>
              <a:buNone/>
            </a:pPr>
            <a:endParaRPr sz="3200" dirty="0">
              <a:solidFill>
                <a:srgbClr val="000000"/>
              </a:solidFill>
            </a:endParaRPr>
          </a:p>
          <a:p>
            <a:pPr marL="0" indent="0">
              <a:lnSpc>
                <a:spcPct val="150000"/>
              </a:lnSpc>
              <a:spcBef>
                <a:spcPts val="2133"/>
              </a:spcBef>
              <a:buNone/>
            </a:pPr>
            <a:endParaRPr sz="3200" dirty="0"/>
          </a:p>
          <a:p>
            <a:pPr marL="0" indent="0">
              <a:spcBef>
                <a:spcPts val="2133"/>
              </a:spcBef>
              <a:spcAft>
                <a:spcPts val="2133"/>
              </a:spcAft>
              <a:buNone/>
            </a:pPr>
            <a:endParaRPr sz="3200" dirty="0"/>
          </a:p>
        </p:txBody>
      </p:sp>
    </p:spTree>
    <p:extLst>
      <p:ext uri="{BB962C8B-B14F-4D97-AF65-F5344CB8AC3E}">
        <p14:creationId xmlns:p14="http://schemas.microsoft.com/office/powerpoint/2010/main" val="3112120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7D50A38-C1A7-FD41-82FD-E1E61CF79CD7}"/>
              </a:ext>
            </a:extLst>
          </p:cNvPr>
          <p:cNvSpPr>
            <a:spLocks noGrp="1"/>
          </p:cNvSpPr>
          <p:nvPr>
            <p:ph type="title"/>
          </p:nvPr>
        </p:nvSpPr>
        <p:spPr/>
        <p:txBody>
          <a:bodyPr/>
          <a:lstStyle/>
          <a:p>
            <a:pPr algn="ctr"/>
            <a:r>
              <a:rPr lang="en-US" dirty="0"/>
              <a:t>HOUSEHOLD SURVEY</a:t>
            </a:r>
          </a:p>
        </p:txBody>
      </p:sp>
    </p:spTree>
    <p:extLst>
      <p:ext uri="{BB962C8B-B14F-4D97-AF65-F5344CB8AC3E}">
        <p14:creationId xmlns:p14="http://schemas.microsoft.com/office/powerpoint/2010/main" val="31652213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{93690AC2-EFDF-EB44-B476-C2962A875032}tf16401378</Template>
  <TotalTime>2324</TotalTime>
  <Words>1590</Words>
  <Application>Microsoft Macintosh PowerPoint</Application>
  <PresentationFormat>Widescreen</PresentationFormat>
  <Paragraphs>381</Paragraphs>
  <Slides>41</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-webkit-standard</vt:lpstr>
      <vt:lpstr>Arial</vt:lpstr>
      <vt:lpstr>Calibri</vt:lpstr>
      <vt:lpstr>MS Shell Dlg 2</vt:lpstr>
      <vt:lpstr>Times New Roman</vt:lpstr>
      <vt:lpstr>Wingdings</vt:lpstr>
      <vt:lpstr>Wingdings 3</vt:lpstr>
      <vt:lpstr>Madison</vt:lpstr>
      <vt:lpstr>Bay Creek Neighborhood Assets &amp; Needs Assessment </vt:lpstr>
      <vt:lpstr>Methods</vt:lpstr>
      <vt:lpstr>Research Questions</vt:lpstr>
      <vt:lpstr>Age Demographic Characteristics of Bay Creek</vt:lpstr>
      <vt:lpstr>Racial Composition of Bay Creek</vt:lpstr>
      <vt:lpstr>3. Financial Characteristics of Bay Creek: Median Income</vt:lpstr>
      <vt:lpstr>Median Income in Bay Creek</vt:lpstr>
      <vt:lpstr>Conclusions </vt:lpstr>
      <vt:lpstr>HOUSEHOLD SURVEY</vt:lpstr>
      <vt:lpstr>Satisfaction and Importance of Community Resources</vt:lpstr>
      <vt:lpstr>Rating of Neighborhood’s Infrastructure</vt:lpstr>
      <vt:lpstr>Is the neighborhood easy to walk?</vt:lpstr>
      <vt:lpstr>Is the neighborhood easy to bike?</vt:lpstr>
      <vt:lpstr>Is the South Park St. Corridor easy to bike?</vt:lpstr>
      <vt:lpstr>Satisfaction with public transportation</vt:lpstr>
      <vt:lpstr>Use of public transportation</vt:lpstr>
      <vt:lpstr>Support more business development in the neighborhood</vt:lpstr>
      <vt:lpstr>Satisfaction with range of businesses along South Park Street</vt:lpstr>
      <vt:lpstr>How often do you shop along South Park Street</vt:lpstr>
      <vt:lpstr>Most important issue in choosing a grocery store</vt:lpstr>
      <vt:lpstr>Support higher density development in the South Park Street Corridor</vt:lpstr>
      <vt:lpstr>Enough resident input into development process in the neighborhood</vt:lpstr>
      <vt:lpstr>Should a neighborhood plan be updated?</vt:lpstr>
      <vt:lpstr>Support for a community center in the neighborhood</vt:lpstr>
      <vt:lpstr>Support historic preservation on West Lakeside Street</vt:lpstr>
      <vt:lpstr>Concern with affordable housing in the neighborhood</vt:lpstr>
      <vt:lpstr>Importance of maintaining quality of Olin-Turnville Park</vt:lpstr>
      <vt:lpstr>Satisfaction with neighborhood associations activities</vt:lpstr>
      <vt:lpstr>Attendance at neighborhood association meetings</vt:lpstr>
      <vt:lpstr>Have Madison police been responsive?</vt:lpstr>
      <vt:lpstr>Top concerns identified by residents</vt:lpstr>
      <vt:lpstr>BUSINESS INTERVIEWS</vt:lpstr>
      <vt:lpstr>Business Interviews: Process</vt:lpstr>
      <vt:lpstr>Theme One: Community  </vt:lpstr>
      <vt:lpstr>Theme Two: Development</vt:lpstr>
      <vt:lpstr>Theme Three: Accessibility</vt:lpstr>
      <vt:lpstr>Suggestions:</vt:lpstr>
      <vt:lpstr>YOUTH INTERVIEWS</vt:lpstr>
      <vt:lpstr>Bay Creek Youth </vt:lpstr>
      <vt:lpstr>Broad Themes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Bay Creek Neighborhood </dc:title>
  <dc:creator>GARY P GREEN</dc:creator>
  <cp:lastModifiedBy>GARY P GREEN</cp:lastModifiedBy>
  <cp:revision>49</cp:revision>
  <cp:lastPrinted>2018-11-29T19:22:46Z</cp:lastPrinted>
  <dcterms:created xsi:type="dcterms:W3CDTF">2018-11-16T15:41:39Z</dcterms:created>
  <dcterms:modified xsi:type="dcterms:W3CDTF">2018-12-05T17:02:32Z</dcterms:modified>
</cp:coreProperties>
</file>